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officedocument.obfuscatedFont" Extension="odttf"/>
  <Default ContentType="application/vnd.openxmlformats-package.relationships+xml" Extension="rels"/>
  <Override ContentType="application/vnd.openxmlformats-officedocument.presentationml.notesSlide+xml" PartName="/ppt/notesSlides/notesSlide59.xml"/>
  <Override ContentType="application/vnd.openxmlformats-officedocument.presentationml.notesSlide+xml" PartName="/ppt/notesSlides/notesSlide32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33.xml"/>
  <Override ContentType="application/vnd.openxmlformats-officedocument.presentationml.notesSlide+xml" PartName="/ppt/notesSlides/notesSlide41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5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42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34.xml"/>
  <Override ContentType="application/vnd.openxmlformats-officedocument.presentationml.notesSlide+xml" PartName="/ppt/notesSlides/notesSlide51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43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56.xml"/>
  <Override ContentType="application/vnd.openxmlformats-officedocument.presentationml.notesSlide+xml" PartName="/ppt/notesSlides/notesSlide30.xml"/>
  <Override ContentType="application/vnd.openxmlformats-officedocument.presentationml.notesSlide+xml" PartName="/ppt/notesSlides/notesSlide26.xml"/>
  <Override ContentType="application/vnd.openxmlformats-officedocument.presentationml.notesSlide+xml" PartName="/ppt/notesSlides/notesSlide39.xml"/>
  <Override ContentType="application/vnd.openxmlformats-officedocument.presentationml.notesSlide+xml" PartName="/ppt/notesSlides/notesSlide31.xml"/>
  <Override ContentType="application/vnd.openxmlformats-officedocument.presentationml.notesSlide+xml" PartName="/ppt/notesSlides/notesSlide61.xml"/>
  <Override ContentType="application/vnd.openxmlformats-officedocument.presentationml.notesSlide+xml" PartName="/ppt/notesSlides/notesSlide57.xml"/>
  <Override ContentType="application/vnd.openxmlformats-officedocument.presentationml.notesSlide+xml" PartName="/ppt/notesSlides/notesSlide44.xml"/>
  <Override ContentType="application/vnd.openxmlformats-officedocument.presentationml.notesSlide+xml" PartName="/ppt/notesSlides/notesSlide58.xml"/>
  <Override ContentType="application/vnd.openxmlformats-officedocument.presentationml.notesSlide+xml" PartName="/ppt/notesSlides/notesSlide27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37.xml"/>
  <Override ContentType="application/vnd.openxmlformats-officedocument.presentationml.notesSlide+xml" PartName="/ppt/notesSlides/notesSlide62.xml"/>
  <Override ContentType="application/vnd.openxmlformats-officedocument.presentationml.notesSlide+xml" PartName="/ppt/notesSlides/notesSlide29.xml"/>
  <Override ContentType="application/vnd.openxmlformats-officedocument.presentationml.notesSlide+xml" PartName="/ppt/notesSlides/notesSlide54.xml"/>
  <Override ContentType="application/vnd.openxmlformats-officedocument.presentationml.notesSlide+xml" PartName="/ppt/notesSlides/notesSlide45.xml"/>
  <Override ContentType="application/vnd.openxmlformats-officedocument.presentationml.notesSlide+xml" PartName="/ppt/notesSlides/notesSlide46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28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63.xml"/>
  <Override ContentType="application/vnd.openxmlformats-officedocument.presentationml.notesSlide+xml" PartName="/ppt/notesSlides/notesSlide5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47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60.xml"/>
  <Override ContentType="application/vnd.openxmlformats-officedocument.presentationml.notesSlide+xml" PartName="/ppt/notesSlides/notesSlide38.xml"/>
  <Override ContentType="application/vnd.openxmlformats-officedocument.presentationml.notesSlide+xml" PartName="/ppt/notesSlides/notesSlide64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48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5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35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36.xml"/>
  <Override ContentType="application/vnd.openxmlformats-officedocument.presentationml.notesSlide+xml" PartName="/ppt/notesSlides/notesSlide49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53.xml"/>
  <Override ContentType="application/vnd.openxmlformats-officedocument.presentationml.notesSlide+xml" PartName="/ppt/notesSlides/notesSlide40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43.xml"/>
  <Override ContentType="application/vnd.openxmlformats-officedocument.presentationml.slide+xml" PartName="/ppt/slides/slide35.xml"/>
  <Override ContentType="application/vnd.openxmlformats-officedocument.presentationml.slide+xml" PartName="/ppt/slides/slide60.xml"/>
  <Override ContentType="application/vnd.openxmlformats-officedocument.presentationml.slide+xml" PartName="/ppt/slides/slide52.xml"/>
  <Override ContentType="application/vnd.openxmlformats-officedocument.presentationml.slide+xml" PartName="/ppt/slides/slide26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5.xml"/>
  <Override ContentType="application/vnd.openxmlformats-officedocument.presentationml.slide+xml" PartName="/ppt/slides/slide17.xml"/>
  <Override ContentType="application/vnd.openxmlformats-officedocument.presentationml.slide+xml" PartName="/ppt/slides/slide42.xml"/>
  <Override ContentType="application/vnd.openxmlformats-officedocument.presentationml.slide+xml" PartName="/ppt/slides/slide25.xml"/>
  <Override ContentType="application/vnd.openxmlformats-officedocument.presentationml.slide+xml" PartName="/ppt/slides/slide50.xml"/>
  <Override ContentType="application/vnd.openxmlformats-officedocument.presentationml.slide+xml" PartName="/ppt/slides/slide34.xml"/>
  <Override ContentType="application/vnd.openxmlformats-officedocument.presentationml.slide+xml" PartName="/ppt/slides/slide33.xml"/>
  <Override ContentType="application/vnd.openxmlformats-officedocument.presentationml.slide+xml" PartName="/ppt/slides/slide51.xml"/>
  <Override ContentType="application/vnd.openxmlformats-officedocument.presentationml.slide+xml" PartName="/ppt/slides/slide16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37.xml"/>
  <Override ContentType="application/vnd.openxmlformats-officedocument.presentationml.slide+xml" PartName="/ppt/slides/slide41.xml"/>
  <Override ContentType="application/vnd.openxmlformats-officedocument.presentationml.slide+xml" PartName="/ppt/slides/slide7.xml"/>
  <Override ContentType="application/vnd.openxmlformats-officedocument.presentationml.slide+xml" PartName="/ppt/slides/slide54.xml"/>
  <Override ContentType="application/vnd.openxmlformats-officedocument.presentationml.slide+xml" PartName="/ppt/slides/slide36.xml"/>
  <Override ContentType="application/vnd.openxmlformats-officedocument.presentationml.slide+xml" PartName="/ppt/slides/slide23.xml"/>
  <Override ContentType="application/vnd.openxmlformats-officedocument.presentationml.slide+xml" PartName="/ppt/slides/slide49.xml"/>
  <Override ContentType="application/vnd.openxmlformats-officedocument.presentationml.slide+xml" PartName="/ppt/slides/slide10.xml"/>
  <Override ContentType="application/vnd.openxmlformats-officedocument.presentationml.slide+xml" PartName="/ppt/slides/slide6.xml"/>
  <Override ContentType="application/vnd.openxmlformats-officedocument.presentationml.slide+xml" PartName="/ppt/slides/slide53.xml"/>
  <Override ContentType="application/vnd.openxmlformats-officedocument.presentationml.slide+xml" PartName="/ppt/slides/slide40.xml"/>
  <Override ContentType="application/vnd.openxmlformats-officedocument.presentationml.slide+xml" PartName="/ppt/slides/slide48.xml"/>
  <Override ContentType="application/vnd.openxmlformats-officedocument.presentationml.slide+xml" PartName="/ppt/slides/slide30.xml"/>
  <Override ContentType="application/vnd.openxmlformats-officedocument.presentationml.slide+xml" PartName="/ppt/slides/slide22.xml"/>
  <Override ContentType="application/vnd.openxmlformats-officedocument.presentationml.slide+xml" PartName="/ppt/slides/slide39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6.xml"/>
  <Override ContentType="application/vnd.openxmlformats-officedocument.presentationml.slide+xml" PartName="/ppt/slides/slide12.xml"/>
  <Override ContentType="application/vnd.openxmlformats-officedocument.presentationml.slide+xml" PartName="/ppt/slides/slide47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38.xml"/>
  <Override ContentType="application/vnd.openxmlformats-officedocument.presentationml.slide+xml" PartName="/ppt/slides/slide46.xml"/>
  <Override ContentType="application/vnd.openxmlformats-officedocument.presentationml.slide+xml" PartName="/ppt/slides/slide64.xml"/>
  <Override ContentType="application/vnd.openxmlformats-officedocument.presentationml.slide+xml" PartName="/ppt/slides/slide8.xml"/>
  <Override ContentType="application/vnd.openxmlformats-officedocument.presentationml.slide+xml" PartName="/ppt/slides/slide55.xml"/>
  <Override ContentType="application/vnd.openxmlformats-officedocument.presentationml.slide+xml" PartName="/ppt/slides/slide29.xml"/>
  <Override ContentType="application/vnd.openxmlformats-officedocument.presentationml.slide+xml" PartName="/ppt/slides/slide59.xml"/>
  <Override ContentType="application/vnd.openxmlformats-officedocument.presentationml.slide+xml" PartName="/ppt/slides/slide32.xml"/>
  <Override ContentType="application/vnd.openxmlformats-officedocument.presentationml.slide+xml" PartName="/ppt/slides/slide62.xml"/>
  <Override ContentType="application/vnd.openxmlformats-officedocument.presentationml.slide+xml" PartName="/ppt/slides/slide1.xml"/>
  <Override ContentType="application/vnd.openxmlformats-officedocument.presentationml.slide+xml" PartName="/ppt/slides/slide58.xml"/>
  <Override ContentType="application/vnd.openxmlformats-officedocument.presentationml.slide+xml" PartName="/ppt/slides/slide63.xml"/>
  <Override ContentType="application/vnd.openxmlformats-officedocument.presentationml.slide+xml" PartName="/ppt/slides/slide45.xml"/>
  <Override ContentType="application/vnd.openxmlformats-officedocument.presentationml.slide+xml" PartName="/ppt/slides/slide28.xml"/>
  <Override ContentType="application/vnd.openxmlformats-officedocument.presentationml.slide+xml" PartName="/ppt/slides/slide15.xml"/>
  <Override ContentType="application/vnd.openxmlformats-officedocument.presentationml.slide+xml" PartName="/ppt/slides/slide61.xml"/>
  <Override ContentType="application/vnd.openxmlformats-officedocument.presentationml.slide+xml" PartName="/ppt/slides/slide31.xml"/>
  <Override ContentType="application/vnd.openxmlformats-officedocument.presentationml.slide+xml" PartName="/ppt/slides/slide27.xml"/>
  <Override ContentType="application/vnd.openxmlformats-officedocument.presentationml.slide+xml" PartName="/ppt/slides/slide57.xml"/>
  <Override ContentType="application/vnd.openxmlformats-officedocument.presentationml.slide+xml" PartName="/ppt/slides/slide2.xml"/>
  <Override ContentType="application/vnd.openxmlformats-officedocument.presentationml.slide+xml" PartName="/ppt/slides/slide44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  <p:sldId id="281" r:id="rId31"/>
    <p:sldId id="282" r:id="rId32"/>
    <p:sldId id="283" r:id="rId33"/>
    <p:sldId id="284" r:id="rId34"/>
    <p:sldId id="285" r:id="rId35"/>
    <p:sldId id="286" r:id="rId36"/>
    <p:sldId id="287" r:id="rId37"/>
    <p:sldId id="288" r:id="rId38"/>
    <p:sldId id="289" r:id="rId39"/>
    <p:sldId id="290" r:id="rId40"/>
    <p:sldId id="291" r:id="rId41"/>
    <p:sldId id="292" r:id="rId42"/>
    <p:sldId id="293" r:id="rId43"/>
    <p:sldId id="294" r:id="rId44"/>
    <p:sldId id="295" r:id="rId45"/>
    <p:sldId id="296" r:id="rId46"/>
    <p:sldId id="297" r:id="rId47"/>
    <p:sldId id="298" r:id="rId48"/>
    <p:sldId id="299" r:id="rId49"/>
    <p:sldId id="300" r:id="rId50"/>
    <p:sldId id="301" r:id="rId51"/>
    <p:sldId id="302" r:id="rId52"/>
    <p:sldId id="303" r:id="rId53"/>
    <p:sldId id="304" r:id="rId54"/>
    <p:sldId id="305" r:id="rId55"/>
    <p:sldId id="306" r:id="rId56"/>
    <p:sldId id="307" r:id="rId57"/>
    <p:sldId id="308" r:id="rId58"/>
    <p:sldId id="309" r:id="rId59"/>
    <p:sldId id="310" r:id="rId60"/>
    <p:sldId id="311" r:id="rId61"/>
    <p:sldId id="312" r:id="rId62"/>
    <p:sldId id="313" r:id="rId63"/>
    <p:sldId id="314" r:id="rId64"/>
    <p:sldId id="315" r:id="rId65"/>
    <p:sldId id="316" r:id="rId66"/>
    <p:sldId id="317" r:id="rId67"/>
    <p:sldId id="318" r:id="rId68"/>
    <p:sldId id="319" r:id="rId69"/>
  </p:sldIdLst>
  <p:sldSz cy="3981450" cx="7620000"/>
  <p:notesSz cx="6858000" cy="9144000"/>
  <p:embeddedFontLst>
    <p:embeddedFont>
      <p:font typeface="Open Sans"/>
      <p:regular r:id="rId70"/>
      <p:bold r:id="rId71"/>
      <p:italic r:id="rId72"/>
      <p:boldItalic r:id="rId73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254">
          <p15:clr>
            <a:srgbClr val="A4A3A4"/>
          </p15:clr>
        </p15:guide>
        <p15:guide id="2" pos="2400">
          <p15:clr>
            <a:srgbClr val="A4A3A4"/>
          </p15:clr>
        </p15:guide>
      </p15:sldGuideLst>
    </p:ext>
    <p:ext uri="GoogleSlidesCustomDataVersion2">
      <go:slidesCustomData xmlns:go="http://customooxmlschemas.google.com/" r:id="rId74" roundtripDataSignature="AMtx7mh9uEYpotwKO73xV/FBIuZhepjj1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254" orient="horz"/>
        <p:guide pos="240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40" Type="http://schemas.openxmlformats.org/officeDocument/2006/relationships/slide" Target="slides/slide35.xml"/><Relationship Id="rId42" Type="http://schemas.openxmlformats.org/officeDocument/2006/relationships/slide" Target="slides/slide37.xml"/><Relationship Id="rId41" Type="http://schemas.openxmlformats.org/officeDocument/2006/relationships/slide" Target="slides/slide36.xml"/><Relationship Id="rId44" Type="http://schemas.openxmlformats.org/officeDocument/2006/relationships/slide" Target="slides/slide39.xml"/><Relationship Id="rId43" Type="http://schemas.openxmlformats.org/officeDocument/2006/relationships/slide" Target="slides/slide38.xml"/><Relationship Id="rId46" Type="http://schemas.openxmlformats.org/officeDocument/2006/relationships/slide" Target="slides/slide41.xml"/><Relationship Id="rId45" Type="http://schemas.openxmlformats.org/officeDocument/2006/relationships/slide" Target="slides/slide40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48" Type="http://schemas.openxmlformats.org/officeDocument/2006/relationships/slide" Target="slides/slide43.xml"/><Relationship Id="rId47" Type="http://schemas.openxmlformats.org/officeDocument/2006/relationships/slide" Target="slides/slide42.xml"/><Relationship Id="rId49" Type="http://schemas.openxmlformats.org/officeDocument/2006/relationships/slide" Target="slides/slide44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73" Type="http://schemas.openxmlformats.org/officeDocument/2006/relationships/font" Target="fonts/OpenSans-boldItalic.fntdata"/><Relationship Id="rId72" Type="http://schemas.openxmlformats.org/officeDocument/2006/relationships/font" Target="fonts/OpenSans-italic.fntdata"/><Relationship Id="rId31" Type="http://schemas.openxmlformats.org/officeDocument/2006/relationships/slide" Target="slides/slide26.xml"/><Relationship Id="rId30" Type="http://schemas.openxmlformats.org/officeDocument/2006/relationships/slide" Target="slides/slide25.xml"/><Relationship Id="rId74" Type="http://customschemas.google.com/relationships/presentationmetadata" Target="metadata"/><Relationship Id="rId33" Type="http://schemas.openxmlformats.org/officeDocument/2006/relationships/slide" Target="slides/slide28.xml"/><Relationship Id="rId32" Type="http://schemas.openxmlformats.org/officeDocument/2006/relationships/slide" Target="slides/slide27.xml"/><Relationship Id="rId35" Type="http://schemas.openxmlformats.org/officeDocument/2006/relationships/slide" Target="slides/slide30.xml"/><Relationship Id="rId34" Type="http://schemas.openxmlformats.org/officeDocument/2006/relationships/slide" Target="slides/slide29.xml"/><Relationship Id="rId71" Type="http://schemas.openxmlformats.org/officeDocument/2006/relationships/font" Target="fonts/OpenSans-bold.fntdata"/><Relationship Id="rId70" Type="http://schemas.openxmlformats.org/officeDocument/2006/relationships/font" Target="fonts/OpenSans-regular.fntdata"/><Relationship Id="rId37" Type="http://schemas.openxmlformats.org/officeDocument/2006/relationships/slide" Target="slides/slide32.xml"/><Relationship Id="rId36" Type="http://schemas.openxmlformats.org/officeDocument/2006/relationships/slide" Target="slides/slide31.xml"/><Relationship Id="rId39" Type="http://schemas.openxmlformats.org/officeDocument/2006/relationships/slide" Target="slides/slide34.xml"/><Relationship Id="rId38" Type="http://schemas.openxmlformats.org/officeDocument/2006/relationships/slide" Target="slides/slide33.xml"/><Relationship Id="rId62" Type="http://schemas.openxmlformats.org/officeDocument/2006/relationships/slide" Target="slides/slide57.xml"/><Relationship Id="rId61" Type="http://schemas.openxmlformats.org/officeDocument/2006/relationships/slide" Target="slides/slide56.xml"/><Relationship Id="rId20" Type="http://schemas.openxmlformats.org/officeDocument/2006/relationships/slide" Target="slides/slide15.xml"/><Relationship Id="rId64" Type="http://schemas.openxmlformats.org/officeDocument/2006/relationships/slide" Target="slides/slide59.xml"/><Relationship Id="rId63" Type="http://schemas.openxmlformats.org/officeDocument/2006/relationships/slide" Target="slides/slide58.xml"/><Relationship Id="rId22" Type="http://schemas.openxmlformats.org/officeDocument/2006/relationships/slide" Target="slides/slide17.xml"/><Relationship Id="rId66" Type="http://schemas.openxmlformats.org/officeDocument/2006/relationships/slide" Target="slides/slide61.xml"/><Relationship Id="rId21" Type="http://schemas.openxmlformats.org/officeDocument/2006/relationships/slide" Target="slides/slide16.xml"/><Relationship Id="rId65" Type="http://schemas.openxmlformats.org/officeDocument/2006/relationships/slide" Target="slides/slide60.xml"/><Relationship Id="rId24" Type="http://schemas.openxmlformats.org/officeDocument/2006/relationships/slide" Target="slides/slide19.xml"/><Relationship Id="rId68" Type="http://schemas.openxmlformats.org/officeDocument/2006/relationships/slide" Target="slides/slide63.xml"/><Relationship Id="rId23" Type="http://schemas.openxmlformats.org/officeDocument/2006/relationships/slide" Target="slides/slide18.xml"/><Relationship Id="rId67" Type="http://schemas.openxmlformats.org/officeDocument/2006/relationships/slide" Target="slides/slide62.xml"/><Relationship Id="rId60" Type="http://schemas.openxmlformats.org/officeDocument/2006/relationships/slide" Target="slides/slide55.xml"/><Relationship Id="rId26" Type="http://schemas.openxmlformats.org/officeDocument/2006/relationships/slide" Target="slides/slide21.xml"/><Relationship Id="rId25" Type="http://schemas.openxmlformats.org/officeDocument/2006/relationships/slide" Target="slides/slide20.xml"/><Relationship Id="rId69" Type="http://schemas.openxmlformats.org/officeDocument/2006/relationships/slide" Target="slides/slide64.xml"/><Relationship Id="rId28" Type="http://schemas.openxmlformats.org/officeDocument/2006/relationships/slide" Target="slides/slide23.xml"/><Relationship Id="rId27" Type="http://schemas.openxmlformats.org/officeDocument/2006/relationships/slide" Target="slides/slide22.xml"/><Relationship Id="rId29" Type="http://schemas.openxmlformats.org/officeDocument/2006/relationships/slide" Target="slides/slide24.xml"/><Relationship Id="rId51" Type="http://schemas.openxmlformats.org/officeDocument/2006/relationships/slide" Target="slides/slide46.xml"/><Relationship Id="rId50" Type="http://schemas.openxmlformats.org/officeDocument/2006/relationships/slide" Target="slides/slide45.xml"/><Relationship Id="rId53" Type="http://schemas.openxmlformats.org/officeDocument/2006/relationships/slide" Target="slides/slide48.xml"/><Relationship Id="rId52" Type="http://schemas.openxmlformats.org/officeDocument/2006/relationships/slide" Target="slides/slide47.xml"/><Relationship Id="rId11" Type="http://schemas.openxmlformats.org/officeDocument/2006/relationships/slide" Target="slides/slide6.xml"/><Relationship Id="rId55" Type="http://schemas.openxmlformats.org/officeDocument/2006/relationships/slide" Target="slides/slide50.xml"/><Relationship Id="rId10" Type="http://schemas.openxmlformats.org/officeDocument/2006/relationships/slide" Target="slides/slide5.xml"/><Relationship Id="rId54" Type="http://schemas.openxmlformats.org/officeDocument/2006/relationships/slide" Target="slides/slide49.xml"/><Relationship Id="rId13" Type="http://schemas.openxmlformats.org/officeDocument/2006/relationships/slide" Target="slides/slide8.xml"/><Relationship Id="rId57" Type="http://schemas.openxmlformats.org/officeDocument/2006/relationships/slide" Target="slides/slide52.xml"/><Relationship Id="rId12" Type="http://schemas.openxmlformats.org/officeDocument/2006/relationships/slide" Target="slides/slide7.xml"/><Relationship Id="rId56" Type="http://schemas.openxmlformats.org/officeDocument/2006/relationships/slide" Target="slides/slide51.xml"/><Relationship Id="rId15" Type="http://schemas.openxmlformats.org/officeDocument/2006/relationships/slide" Target="slides/slide10.xml"/><Relationship Id="rId59" Type="http://schemas.openxmlformats.org/officeDocument/2006/relationships/slide" Target="slides/slide54.xml"/><Relationship Id="rId14" Type="http://schemas.openxmlformats.org/officeDocument/2006/relationships/slide" Target="slides/slide9.xml"/><Relationship Id="rId58" Type="http://schemas.openxmlformats.org/officeDocument/2006/relationships/slide" Target="slides/slide53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47957" y="685800"/>
            <a:ext cx="65628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9845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9845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9845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9845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334773021e6_0_0:notes"/>
          <p:cNvSpPr/>
          <p:nvPr>
            <p:ph idx="2" type="sldImg"/>
          </p:nvPr>
        </p:nvSpPr>
        <p:spPr>
          <a:xfrm>
            <a:off x="147957" y="685800"/>
            <a:ext cx="65628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2" name="Google Shape;52;g334773021e6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8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g334773021e6_0_89:notes"/>
          <p:cNvSpPr/>
          <p:nvPr>
            <p:ph idx="2" type="sldImg"/>
          </p:nvPr>
        </p:nvSpPr>
        <p:spPr>
          <a:xfrm>
            <a:off x="147960" y="685800"/>
            <a:ext cx="65628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50" name="Google Shape;150;g334773021e6_0_8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g334773021e6_0_101:notes"/>
          <p:cNvSpPr/>
          <p:nvPr>
            <p:ph idx="2" type="sldImg"/>
          </p:nvPr>
        </p:nvSpPr>
        <p:spPr>
          <a:xfrm>
            <a:off x="147960" y="685800"/>
            <a:ext cx="65628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63" name="Google Shape;163;g334773021e6_0_10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4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g334773021e6_0_113:notes"/>
          <p:cNvSpPr/>
          <p:nvPr>
            <p:ph idx="2" type="sldImg"/>
          </p:nvPr>
        </p:nvSpPr>
        <p:spPr>
          <a:xfrm>
            <a:off x="147638" y="685800"/>
            <a:ext cx="65628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76" name="Google Shape;176;g334773021e6_0_1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7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g334773021e6_0_125:notes"/>
          <p:cNvSpPr/>
          <p:nvPr>
            <p:ph idx="2" type="sldImg"/>
          </p:nvPr>
        </p:nvSpPr>
        <p:spPr>
          <a:xfrm>
            <a:off x="147960" y="685800"/>
            <a:ext cx="65628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89" name="Google Shape;189;g334773021e6_0_12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8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Google Shape;199;g334773021e6_0_135:notes"/>
          <p:cNvSpPr/>
          <p:nvPr>
            <p:ph idx="2" type="sldImg"/>
          </p:nvPr>
        </p:nvSpPr>
        <p:spPr>
          <a:xfrm>
            <a:off x="147960" y="685800"/>
            <a:ext cx="65628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00" name="Google Shape;200;g334773021e6_0_13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9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Google Shape;210;g334773021e6_0_145:notes"/>
          <p:cNvSpPr/>
          <p:nvPr>
            <p:ph idx="2" type="sldImg"/>
          </p:nvPr>
        </p:nvSpPr>
        <p:spPr>
          <a:xfrm>
            <a:off x="147960" y="685800"/>
            <a:ext cx="65628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11" name="Google Shape;211;g334773021e6_0_14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0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g334773021e6_0_155:notes"/>
          <p:cNvSpPr/>
          <p:nvPr>
            <p:ph idx="2" type="sldImg"/>
          </p:nvPr>
        </p:nvSpPr>
        <p:spPr>
          <a:xfrm>
            <a:off x="147960" y="685800"/>
            <a:ext cx="65628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22" name="Google Shape;222;g334773021e6_0_15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Google Shape;232;g334773021e6_0_165:notes"/>
          <p:cNvSpPr/>
          <p:nvPr>
            <p:ph idx="2" type="sldImg"/>
          </p:nvPr>
        </p:nvSpPr>
        <p:spPr>
          <a:xfrm>
            <a:off x="147960" y="685800"/>
            <a:ext cx="65628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33" name="Google Shape;233;g334773021e6_0_16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2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" name="Google Shape;243;g334773021e6_0_175:notes"/>
          <p:cNvSpPr/>
          <p:nvPr>
            <p:ph idx="2" type="sldImg"/>
          </p:nvPr>
        </p:nvSpPr>
        <p:spPr>
          <a:xfrm>
            <a:off x="147960" y="685800"/>
            <a:ext cx="65628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44" name="Google Shape;244;g334773021e6_0_17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3" name="Shape 2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Google Shape;254;g334773021e6_0_185:notes"/>
          <p:cNvSpPr/>
          <p:nvPr>
            <p:ph idx="2" type="sldImg"/>
          </p:nvPr>
        </p:nvSpPr>
        <p:spPr>
          <a:xfrm>
            <a:off x="147960" y="685800"/>
            <a:ext cx="65628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55" name="Google Shape;255;g334773021e6_0_18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g334773021e6_0_12:notes"/>
          <p:cNvSpPr/>
          <p:nvPr>
            <p:ph idx="2" type="sldImg"/>
          </p:nvPr>
        </p:nvSpPr>
        <p:spPr>
          <a:xfrm>
            <a:off x="147957" y="685800"/>
            <a:ext cx="65628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5" name="Google Shape;65;g334773021e6_0_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4" name="Shape 2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Google Shape;265;g334773021e6_0_195:notes"/>
          <p:cNvSpPr/>
          <p:nvPr>
            <p:ph idx="2" type="sldImg"/>
          </p:nvPr>
        </p:nvSpPr>
        <p:spPr>
          <a:xfrm>
            <a:off x="147960" y="685800"/>
            <a:ext cx="65628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66" name="Google Shape;266;g334773021e6_0_19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5" name="Shape 2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" name="Google Shape;276;g334773021e6_0_205:notes"/>
          <p:cNvSpPr/>
          <p:nvPr>
            <p:ph idx="2" type="sldImg"/>
          </p:nvPr>
        </p:nvSpPr>
        <p:spPr>
          <a:xfrm>
            <a:off x="147960" y="685800"/>
            <a:ext cx="65628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77" name="Google Shape;277;g334773021e6_0_20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6" name="Shape 2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" name="Google Shape;287;g334773021e6_0_215:notes"/>
          <p:cNvSpPr/>
          <p:nvPr>
            <p:ph idx="2" type="sldImg"/>
          </p:nvPr>
        </p:nvSpPr>
        <p:spPr>
          <a:xfrm>
            <a:off x="147960" y="685800"/>
            <a:ext cx="65628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88" name="Google Shape;288;g334773021e6_0_2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7" name="Shape 2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8" name="Google Shape;298;g334773021e6_0_225:notes"/>
          <p:cNvSpPr/>
          <p:nvPr>
            <p:ph idx="2" type="sldImg"/>
          </p:nvPr>
        </p:nvSpPr>
        <p:spPr>
          <a:xfrm>
            <a:off x="147960" y="685800"/>
            <a:ext cx="65628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99" name="Google Shape;299;g334773021e6_0_22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8" name="Shape 3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" name="Google Shape;309;g334773021e6_0_235:notes"/>
          <p:cNvSpPr/>
          <p:nvPr>
            <p:ph idx="2" type="sldImg"/>
          </p:nvPr>
        </p:nvSpPr>
        <p:spPr>
          <a:xfrm>
            <a:off x="147960" y="685800"/>
            <a:ext cx="65628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10" name="Google Shape;310;g334773021e6_0_23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19" name="Shape 3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0" name="Google Shape;320;g334773021e6_0_245:notes"/>
          <p:cNvSpPr/>
          <p:nvPr>
            <p:ph idx="2" type="sldImg"/>
          </p:nvPr>
        </p:nvSpPr>
        <p:spPr>
          <a:xfrm>
            <a:off x="147960" y="685800"/>
            <a:ext cx="65628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21" name="Google Shape;321;g334773021e6_0_24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30" name="Shape 3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1" name="Google Shape;331;g334773021e6_0_255:notes"/>
          <p:cNvSpPr/>
          <p:nvPr>
            <p:ph idx="2" type="sldImg"/>
          </p:nvPr>
        </p:nvSpPr>
        <p:spPr>
          <a:xfrm>
            <a:off x="147960" y="685800"/>
            <a:ext cx="65628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32" name="Google Shape;332;g334773021e6_0_25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41" name="Shape 3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2" name="Google Shape;342;g334773021e6_0_265:notes"/>
          <p:cNvSpPr/>
          <p:nvPr>
            <p:ph idx="2" type="sldImg"/>
          </p:nvPr>
        </p:nvSpPr>
        <p:spPr>
          <a:xfrm>
            <a:off x="147960" y="685800"/>
            <a:ext cx="65628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43" name="Google Shape;343;g334773021e6_0_26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52" name="Shape 3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3" name="Google Shape;353;g334773021e6_0_275:notes"/>
          <p:cNvSpPr/>
          <p:nvPr>
            <p:ph idx="2" type="sldImg"/>
          </p:nvPr>
        </p:nvSpPr>
        <p:spPr>
          <a:xfrm>
            <a:off x="147960" y="685800"/>
            <a:ext cx="65628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54" name="Google Shape;354;g334773021e6_0_27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63" name="Shape 3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4" name="Google Shape;364;g334773021e6_0_285:notes"/>
          <p:cNvSpPr/>
          <p:nvPr>
            <p:ph idx="2" type="sldImg"/>
          </p:nvPr>
        </p:nvSpPr>
        <p:spPr>
          <a:xfrm>
            <a:off x="147960" y="685800"/>
            <a:ext cx="65628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65" name="Google Shape;365;g334773021e6_0_28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g334773021e6_0_16:notes"/>
          <p:cNvSpPr/>
          <p:nvPr>
            <p:ph idx="2" type="sldImg"/>
          </p:nvPr>
        </p:nvSpPr>
        <p:spPr>
          <a:xfrm>
            <a:off x="147957" y="685800"/>
            <a:ext cx="65628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70" name="Google Shape;70;g334773021e6_0_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74" name="Shape 3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5" name="Google Shape;375;g334773021e6_0_295:notes"/>
          <p:cNvSpPr/>
          <p:nvPr>
            <p:ph idx="2" type="sldImg"/>
          </p:nvPr>
        </p:nvSpPr>
        <p:spPr>
          <a:xfrm>
            <a:off x="147960" y="685800"/>
            <a:ext cx="65628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76" name="Google Shape;376;g334773021e6_0_29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85" name="Shape 3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6" name="Google Shape;386;g334773021e6_0_305:notes"/>
          <p:cNvSpPr/>
          <p:nvPr>
            <p:ph idx="2" type="sldImg"/>
          </p:nvPr>
        </p:nvSpPr>
        <p:spPr>
          <a:xfrm>
            <a:off x="147960" y="685800"/>
            <a:ext cx="65628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87" name="Google Shape;387;g334773021e6_0_30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96" name="Shape 3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7" name="Google Shape;397;g334773021e6_0_315:notes"/>
          <p:cNvSpPr/>
          <p:nvPr>
            <p:ph idx="2" type="sldImg"/>
          </p:nvPr>
        </p:nvSpPr>
        <p:spPr>
          <a:xfrm>
            <a:off x="147960" y="685800"/>
            <a:ext cx="65628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98" name="Google Shape;398;g334773021e6_0_3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07" name="Shape 4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8" name="Google Shape;408;g334773021e6_0_325:notes"/>
          <p:cNvSpPr/>
          <p:nvPr>
            <p:ph idx="2" type="sldImg"/>
          </p:nvPr>
        </p:nvSpPr>
        <p:spPr>
          <a:xfrm>
            <a:off x="147960" y="685800"/>
            <a:ext cx="65628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09" name="Google Shape;409;g334773021e6_0_32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18" name="Shape 4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" name="Google Shape;419;g334773021e6_0_335:notes"/>
          <p:cNvSpPr/>
          <p:nvPr>
            <p:ph idx="2" type="sldImg"/>
          </p:nvPr>
        </p:nvSpPr>
        <p:spPr>
          <a:xfrm>
            <a:off x="147960" y="685800"/>
            <a:ext cx="65628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20" name="Google Shape;420;g334773021e6_0_33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29" name="Shape 4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" name="Google Shape;430;g334773021e6_0_345:notes"/>
          <p:cNvSpPr/>
          <p:nvPr>
            <p:ph idx="2" type="sldImg"/>
          </p:nvPr>
        </p:nvSpPr>
        <p:spPr>
          <a:xfrm>
            <a:off x="147960" y="685800"/>
            <a:ext cx="65628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31" name="Google Shape;431;g334773021e6_0_34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40" name="Shape 4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1" name="Google Shape;441;g334773021e6_0_355:notes"/>
          <p:cNvSpPr/>
          <p:nvPr>
            <p:ph idx="2" type="sldImg"/>
          </p:nvPr>
        </p:nvSpPr>
        <p:spPr>
          <a:xfrm>
            <a:off x="147960" y="685800"/>
            <a:ext cx="65628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42" name="Google Shape;442;g334773021e6_0_35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51" name="Shape 4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2" name="Google Shape;452;g334773021e6_0_365:notes"/>
          <p:cNvSpPr/>
          <p:nvPr>
            <p:ph idx="2" type="sldImg"/>
          </p:nvPr>
        </p:nvSpPr>
        <p:spPr>
          <a:xfrm>
            <a:off x="147960" y="685800"/>
            <a:ext cx="65628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53" name="Google Shape;453;g334773021e6_0_36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62" name="Shape 4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3" name="Google Shape;463;g334773021e6_0_375:notes"/>
          <p:cNvSpPr/>
          <p:nvPr>
            <p:ph idx="2" type="sldImg"/>
          </p:nvPr>
        </p:nvSpPr>
        <p:spPr>
          <a:xfrm>
            <a:off x="147960" y="685800"/>
            <a:ext cx="65628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64" name="Google Shape;464;g334773021e6_0_37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73" name="Shape 4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4" name="Google Shape;474;g334773021e6_0_385:notes"/>
          <p:cNvSpPr/>
          <p:nvPr>
            <p:ph idx="2" type="sldImg"/>
          </p:nvPr>
        </p:nvSpPr>
        <p:spPr>
          <a:xfrm>
            <a:off x="147960" y="685800"/>
            <a:ext cx="65628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75" name="Google Shape;475;g334773021e6_0_38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g334773021e6_0_32:notes"/>
          <p:cNvSpPr/>
          <p:nvPr>
            <p:ph idx="2" type="sldImg"/>
          </p:nvPr>
        </p:nvSpPr>
        <p:spPr>
          <a:xfrm>
            <a:off x="147957" y="685800"/>
            <a:ext cx="65628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87" name="Google Shape;87;g334773021e6_0_3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84" name="Shape 4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5" name="Google Shape;485;g334773021e6_0_395:notes"/>
          <p:cNvSpPr/>
          <p:nvPr>
            <p:ph idx="2" type="sldImg"/>
          </p:nvPr>
        </p:nvSpPr>
        <p:spPr>
          <a:xfrm>
            <a:off x="147960" y="685800"/>
            <a:ext cx="65628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86" name="Google Shape;486;g334773021e6_0_39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95" name="Shape 4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6" name="Google Shape;496;g334773021e6_0_405:notes"/>
          <p:cNvSpPr/>
          <p:nvPr>
            <p:ph idx="2" type="sldImg"/>
          </p:nvPr>
        </p:nvSpPr>
        <p:spPr>
          <a:xfrm>
            <a:off x="147960" y="685800"/>
            <a:ext cx="65628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97" name="Google Shape;497;g334773021e6_0_40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6" name="Shape 5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7" name="Google Shape;507;g334773021e6_0_415:notes"/>
          <p:cNvSpPr/>
          <p:nvPr>
            <p:ph idx="2" type="sldImg"/>
          </p:nvPr>
        </p:nvSpPr>
        <p:spPr>
          <a:xfrm>
            <a:off x="147960" y="685800"/>
            <a:ext cx="65628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08" name="Google Shape;508;g334773021e6_0_4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17" name="Shape 5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8" name="Google Shape;518;g334773021e6_0_425:notes"/>
          <p:cNvSpPr/>
          <p:nvPr>
            <p:ph idx="2" type="sldImg"/>
          </p:nvPr>
        </p:nvSpPr>
        <p:spPr>
          <a:xfrm>
            <a:off x="147960" y="685800"/>
            <a:ext cx="65628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19" name="Google Shape;519;g334773021e6_0_42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28" name="Shape 5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9" name="Google Shape;529;g334773021e6_0_435:notes"/>
          <p:cNvSpPr/>
          <p:nvPr>
            <p:ph idx="2" type="sldImg"/>
          </p:nvPr>
        </p:nvSpPr>
        <p:spPr>
          <a:xfrm>
            <a:off x="147960" y="685800"/>
            <a:ext cx="65628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30" name="Google Shape;530;g334773021e6_0_43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39" name="Shape 5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0" name="Google Shape;540;g334773021e6_0_445:notes"/>
          <p:cNvSpPr/>
          <p:nvPr>
            <p:ph idx="2" type="sldImg"/>
          </p:nvPr>
        </p:nvSpPr>
        <p:spPr>
          <a:xfrm>
            <a:off x="147960" y="685800"/>
            <a:ext cx="65628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41" name="Google Shape;541;g334773021e6_0_44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50" name="Shape 5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1" name="Google Shape;551;g334773021e6_0_455:notes"/>
          <p:cNvSpPr/>
          <p:nvPr>
            <p:ph idx="2" type="sldImg"/>
          </p:nvPr>
        </p:nvSpPr>
        <p:spPr>
          <a:xfrm>
            <a:off x="147960" y="685800"/>
            <a:ext cx="65628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52" name="Google Shape;552;g334773021e6_0_45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61" name="Shape 5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2" name="Google Shape;562;g334773021e6_0_465:notes"/>
          <p:cNvSpPr/>
          <p:nvPr>
            <p:ph idx="2" type="sldImg"/>
          </p:nvPr>
        </p:nvSpPr>
        <p:spPr>
          <a:xfrm>
            <a:off x="147960" y="685800"/>
            <a:ext cx="65628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63" name="Google Shape;563;g334773021e6_0_46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72" name="Shape 5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" name="Google Shape;573;g334773021e6_0_475:notes"/>
          <p:cNvSpPr/>
          <p:nvPr>
            <p:ph idx="2" type="sldImg"/>
          </p:nvPr>
        </p:nvSpPr>
        <p:spPr>
          <a:xfrm>
            <a:off x="147960" y="685800"/>
            <a:ext cx="65628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74" name="Google Shape;574;g334773021e6_0_47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83" name="Shape 5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4" name="Google Shape;584;g334773021e6_0_485:notes"/>
          <p:cNvSpPr/>
          <p:nvPr>
            <p:ph idx="2" type="sldImg"/>
          </p:nvPr>
        </p:nvSpPr>
        <p:spPr>
          <a:xfrm>
            <a:off x="147960" y="685800"/>
            <a:ext cx="65628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85" name="Google Shape;585;g334773021e6_0_48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g334773021e6_0_41:notes"/>
          <p:cNvSpPr/>
          <p:nvPr>
            <p:ph idx="2" type="sldImg"/>
          </p:nvPr>
        </p:nvSpPr>
        <p:spPr>
          <a:xfrm>
            <a:off x="147960" y="685800"/>
            <a:ext cx="65628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97" name="Google Shape;97;g334773021e6_0_4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94" name="Shape 5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5" name="Google Shape;595;g334773021e6_0_495:notes"/>
          <p:cNvSpPr/>
          <p:nvPr>
            <p:ph idx="2" type="sldImg"/>
          </p:nvPr>
        </p:nvSpPr>
        <p:spPr>
          <a:xfrm>
            <a:off x="147960" y="685800"/>
            <a:ext cx="65628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96" name="Google Shape;596;g334773021e6_0_49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05" name="Shape 6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6" name="Google Shape;606;g334773021e6_0_505:notes"/>
          <p:cNvSpPr/>
          <p:nvPr>
            <p:ph idx="2" type="sldImg"/>
          </p:nvPr>
        </p:nvSpPr>
        <p:spPr>
          <a:xfrm>
            <a:off x="147960" y="685800"/>
            <a:ext cx="65628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07" name="Google Shape;607;g334773021e6_0_50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16" name="Shape 6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7" name="Google Shape;617;g334773021e6_0_515:notes"/>
          <p:cNvSpPr/>
          <p:nvPr>
            <p:ph idx="2" type="sldImg"/>
          </p:nvPr>
        </p:nvSpPr>
        <p:spPr>
          <a:xfrm>
            <a:off x="147960" y="685800"/>
            <a:ext cx="65628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18" name="Google Shape;618;g334773021e6_0_5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27" name="Shape 6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8" name="Google Shape;628;g334773021e6_0_525:notes"/>
          <p:cNvSpPr/>
          <p:nvPr>
            <p:ph idx="2" type="sldImg"/>
          </p:nvPr>
        </p:nvSpPr>
        <p:spPr>
          <a:xfrm>
            <a:off x="147960" y="685800"/>
            <a:ext cx="65628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29" name="Google Shape;629;g334773021e6_0_52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38" name="Shape 6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9" name="Google Shape;639;g334773021e6_0_535:notes"/>
          <p:cNvSpPr/>
          <p:nvPr>
            <p:ph idx="2" type="sldImg"/>
          </p:nvPr>
        </p:nvSpPr>
        <p:spPr>
          <a:xfrm>
            <a:off x="147960" y="685800"/>
            <a:ext cx="65628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40" name="Google Shape;640;g334773021e6_0_53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49" name="Shape 6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0" name="Google Shape;650;g334773021e6_0_545:notes"/>
          <p:cNvSpPr/>
          <p:nvPr>
            <p:ph idx="2" type="sldImg"/>
          </p:nvPr>
        </p:nvSpPr>
        <p:spPr>
          <a:xfrm>
            <a:off x="147960" y="685800"/>
            <a:ext cx="65628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51" name="Google Shape;651;g334773021e6_0_54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60" name="Shape 6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1" name="Google Shape;661;g334773021e6_0_555:notes"/>
          <p:cNvSpPr/>
          <p:nvPr>
            <p:ph idx="2" type="sldImg"/>
          </p:nvPr>
        </p:nvSpPr>
        <p:spPr>
          <a:xfrm>
            <a:off x="147960" y="685800"/>
            <a:ext cx="65628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62" name="Google Shape;662;g334773021e6_0_55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71" name="Shape 6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2" name="Google Shape;672;g334773021e6_0_565:notes"/>
          <p:cNvSpPr/>
          <p:nvPr>
            <p:ph idx="2" type="sldImg"/>
          </p:nvPr>
        </p:nvSpPr>
        <p:spPr>
          <a:xfrm>
            <a:off x="147960" y="685800"/>
            <a:ext cx="65628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73" name="Google Shape;673;g334773021e6_0_56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82" name="Shape 6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3" name="Google Shape;683;g334773021e6_0_575:notes"/>
          <p:cNvSpPr/>
          <p:nvPr>
            <p:ph idx="2" type="sldImg"/>
          </p:nvPr>
        </p:nvSpPr>
        <p:spPr>
          <a:xfrm>
            <a:off x="147960" y="685800"/>
            <a:ext cx="65628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84" name="Google Shape;684;g334773021e6_0_57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93" name="Shape 6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4" name="Google Shape;694;g334773021e6_0_585:notes"/>
          <p:cNvSpPr/>
          <p:nvPr>
            <p:ph idx="2" type="sldImg"/>
          </p:nvPr>
        </p:nvSpPr>
        <p:spPr>
          <a:xfrm>
            <a:off x="147960" y="685800"/>
            <a:ext cx="65628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95" name="Google Shape;695;g334773021e6_0_58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g334773021e6_0_50:notes"/>
          <p:cNvSpPr/>
          <p:nvPr>
            <p:ph idx="2" type="sldImg"/>
          </p:nvPr>
        </p:nvSpPr>
        <p:spPr>
          <a:xfrm>
            <a:off x="147960" y="685800"/>
            <a:ext cx="65628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07" name="Google Shape;107;g334773021e6_0_5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04" name="Shape 7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5" name="Google Shape;705;g334773021e6_0_595:notes"/>
          <p:cNvSpPr/>
          <p:nvPr>
            <p:ph idx="2" type="sldImg"/>
          </p:nvPr>
        </p:nvSpPr>
        <p:spPr>
          <a:xfrm>
            <a:off x="147960" y="685800"/>
            <a:ext cx="65628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706" name="Google Shape;706;g334773021e6_0_59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15" name="Shape 7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" name="Google Shape;716;g334773021e6_0_605:notes"/>
          <p:cNvSpPr/>
          <p:nvPr>
            <p:ph idx="2" type="sldImg"/>
          </p:nvPr>
        </p:nvSpPr>
        <p:spPr>
          <a:xfrm>
            <a:off x="147960" y="685800"/>
            <a:ext cx="65628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717" name="Google Shape;717;g334773021e6_0_60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26" name="Shape 7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" name="Google Shape;727;g334773021e6_0_615:notes"/>
          <p:cNvSpPr/>
          <p:nvPr>
            <p:ph idx="2" type="sldImg"/>
          </p:nvPr>
        </p:nvSpPr>
        <p:spPr>
          <a:xfrm>
            <a:off x="147960" y="685800"/>
            <a:ext cx="65628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728" name="Google Shape;728;g334773021e6_0_6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37" name="Shape 7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8" name="Google Shape;738;g334773021e6_0_625:notes"/>
          <p:cNvSpPr/>
          <p:nvPr>
            <p:ph idx="2" type="sldImg"/>
          </p:nvPr>
        </p:nvSpPr>
        <p:spPr>
          <a:xfrm>
            <a:off x="147960" y="685800"/>
            <a:ext cx="65628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739" name="Google Shape;739;g334773021e6_0_62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48" name="Shape 7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9" name="Google Shape;749;g334773021e6_0_680:notes"/>
          <p:cNvSpPr/>
          <p:nvPr>
            <p:ph idx="2" type="sldImg"/>
          </p:nvPr>
        </p:nvSpPr>
        <p:spPr>
          <a:xfrm>
            <a:off x="147961" y="685800"/>
            <a:ext cx="65628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750" name="Google Shape;750;g334773021e6_0_68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g334773021e6_0_59:notes"/>
          <p:cNvSpPr/>
          <p:nvPr>
            <p:ph idx="2" type="sldImg"/>
          </p:nvPr>
        </p:nvSpPr>
        <p:spPr>
          <a:xfrm>
            <a:off x="147960" y="685800"/>
            <a:ext cx="65628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17" name="Google Shape;117;g334773021e6_0_5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g334773021e6_0_68:notes"/>
          <p:cNvSpPr/>
          <p:nvPr>
            <p:ph idx="2" type="sldImg"/>
          </p:nvPr>
        </p:nvSpPr>
        <p:spPr>
          <a:xfrm>
            <a:off x="147960" y="685800"/>
            <a:ext cx="65628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27" name="Google Shape;127;g334773021e6_0_6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g334773021e6_0_77:notes"/>
          <p:cNvSpPr/>
          <p:nvPr>
            <p:ph idx="2" type="sldImg"/>
          </p:nvPr>
        </p:nvSpPr>
        <p:spPr>
          <a:xfrm>
            <a:off x="147960" y="685800"/>
            <a:ext cx="65628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37" name="Google Shape;137;g334773021e6_0_7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65"/>
          <p:cNvSpPr txBox="1"/>
          <p:nvPr>
            <p:ph type="ctrTitle"/>
          </p:nvPr>
        </p:nvSpPr>
        <p:spPr>
          <a:xfrm>
            <a:off x="259757" y="576356"/>
            <a:ext cx="7100400" cy="1588800"/>
          </a:xfrm>
          <a:prstGeom prst="rect">
            <a:avLst/>
          </a:prstGeom>
          <a:noFill/>
          <a:ln>
            <a:noFill/>
          </a:ln>
        </p:spPr>
        <p:txBody>
          <a:bodyPr anchorCtr="0" anchor="b" bIns="74375" lIns="74375" spcFirstLastPara="1" rIns="74375" wrap="square" tIns="7437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11" name="Google Shape;11;p65"/>
          <p:cNvSpPr txBox="1"/>
          <p:nvPr>
            <p:ph idx="1" type="subTitle"/>
          </p:nvPr>
        </p:nvSpPr>
        <p:spPr>
          <a:xfrm>
            <a:off x="259750" y="2193823"/>
            <a:ext cx="7100400" cy="613500"/>
          </a:xfrm>
          <a:prstGeom prst="rect">
            <a:avLst/>
          </a:prstGeom>
          <a:noFill/>
          <a:ln>
            <a:noFill/>
          </a:ln>
        </p:spPr>
        <p:txBody>
          <a:bodyPr anchorCtr="0" anchor="t" bIns="74375" lIns="74375" spcFirstLastPara="1" rIns="74375" wrap="square" tIns="7437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 sz="23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 sz="23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 sz="23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 sz="23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 sz="23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 sz="23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 sz="23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 sz="23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 sz="2300"/>
            </a:lvl9pPr>
          </a:lstStyle>
          <a:p/>
        </p:txBody>
      </p:sp>
      <p:sp>
        <p:nvSpPr>
          <p:cNvPr id="12" name="Google Shape;12;p65"/>
          <p:cNvSpPr txBox="1"/>
          <p:nvPr>
            <p:ph idx="12" type="sldNum"/>
          </p:nvPr>
        </p:nvSpPr>
        <p:spPr>
          <a:xfrm>
            <a:off x="7060382" y="3609676"/>
            <a:ext cx="457200" cy="30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74375" lIns="74375" spcFirstLastPara="1" rIns="74375" wrap="square" tIns="7437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74"/>
          <p:cNvSpPr txBox="1"/>
          <p:nvPr>
            <p:ph hasCustomPrompt="1" type="title"/>
          </p:nvPr>
        </p:nvSpPr>
        <p:spPr>
          <a:xfrm>
            <a:off x="259750" y="856223"/>
            <a:ext cx="7100400" cy="1519800"/>
          </a:xfrm>
          <a:prstGeom prst="rect">
            <a:avLst/>
          </a:prstGeom>
          <a:noFill/>
          <a:ln>
            <a:noFill/>
          </a:ln>
        </p:spPr>
        <p:txBody>
          <a:bodyPr anchorCtr="0" anchor="b" bIns="74375" lIns="74375" spcFirstLastPara="1" rIns="74375" wrap="square" tIns="7437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800"/>
              <a:buNone/>
              <a:defRPr sz="9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800"/>
              <a:buNone/>
              <a:defRPr sz="9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800"/>
              <a:buNone/>
              <a:defRPr sz="9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800"/>
              <a:buNone/>
              <a:defRPr sz="9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800"/>
              <a:buNone/>
              <a:defRPr sz="9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800"/>
              <a:buNone/>
              <a:defRPr sz="9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800"/>
              <a:buNone/>
              <a:defRPr sz="9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800"/>
              <a:buNone/>
              <a:defRPr sz="9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800"/>
              <a:buNone/>
              <a:defRPr sz="9800"/>
            </a:lvl9pPr>
          </a:lstStyle>
          <a:p>
            <a:r>
              <a:t>xx%</a:t>
            </a:r>
          </a:p>
        </p:txBody>
      </p:sp>
      <p:sp>
        <p:nvSpPr>
          <p:cNvPr id="46" name="Google Shape;46;p74"/>
          <p:cNvSpPr txBox="1"/>
          <p:nvPr>
            <p:ph idx="1" type="body"/>
          </p:nvPr>
        </p:nvSpPr>
        <p:spPr>
          <a:xfrm>
            <a:off x="259750" y="2440056"/>
            <a:ext cx="7100400" cy="1006800"/>
          </a:xfrm>
          <a:prstGeom prst="rect">
            <a:avLst/>
          </a:prstGeom>
          <a:noFill/>
          <a:ln>
            <a:noFill/>
          </a:ln>
        </p:spPr>
        <p:txBody>
          <a:bodyPr anchorCtr="0" anchor="t" bIns="74375" lIns="74375" spcFirstLastPara="1" rIns="74375" wrap="square" tIns="74375">
            <a:normAutofit/>
          </a:bodyPr>
          <a:lstStyle>
            <a:lvl1pPr indent="-323850" lvl="0" marL="4572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500"/>
              <a:buChar char="●"/>
              <a:defRPr/>
            </a:lvl1pPr>
            <a:lvl2pPr indent="-298450" lvl="1" marL="9144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47" name="Google Shape;47;p74"/>
          <p:cNvSpPr txBox="1"/>
          <p:nvPr>
            <p:ph idx="12" type="sldNum"/>
          </p:nvPr>
        </p:nvSpPr>
        <p:spPr>
          <a:xfrm>
            <a:off x="7060382" y="3609676"/>
            <a:ext cx="457200" cy="30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74375" lIns="74375" spcFirstLastPara="1" rIns="74375" wrap="square" tIns="7437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75"/>
          <p:cNvSpPr txBox="1"/>
          <p:nvPr>
            <p:ph idx="12" type="sldNum"/>
          </p:nvPr>
        </p:nvSpPr>
        <p:spPr>
          <a:xfrm>
            <a:off x="7060382" y="3609676"/>
            <a:ext cx="457200" cy="30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74375" lIns="74375" spcFirstLastPara="1" rIns="74375" wrap="square" tIns="7437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66"/>
          <p:cNvSpPr txBox="1"/>
          <p:nvPr>
            <p:ph type="title"/>
          </p:nvPr>
        </p:nvSpPr>
        <p:spPr>
          <a:xfrm>
            <a:off x="259750" y="1664917"/>
            <a:ext cx="7100400" cy="65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74375" lIns="74375" spcFirstLastPara="1" rIns="74375" wrap="square" tIns="7437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900"/>
              <a:buNone/>
              <a:defRPr sz="29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900"/>
              <a:buNone/>
              <a:defRPr sz="29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900"/>
              <a:buNone/>
              <a:defRPr sz="29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900"/>
              <a:buNone/>
              <a:defRPr sz="29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900"/>
              <a:buNone/>
              <a:defRPr sz="29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900"/>
              <a:buNone/>
              <a:defRPr sz="29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900"/>
              <a:buNone/>
              <a:defRPr sz="29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900"/>
              <a:buNone/>
              <a:defRPr sz="29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900"/>
              <a:buNone/>
              <a:defRPr sz="2900"/>
            </a:lvl9pPr>
          </a:lstStyle>
          <a:p/>
        </p:txBody>
      </p:sp>
      <p:sp>
        <p:nvSpPr>
          <p:cNvPr id="15" name="Google Shape;15;p66"/>
          <p:cNvSpPr txBox="1"/>
          <p:nvPr>
            <p:ph idx="12" type="sldNum"/>
          </p:nvPr>
        </p:nvSpPr>
        <p:spPr>
          <a:xfrm>
            <a:off x="7060382" y="3609676"/>
            <a:ext cx="457200" cy="30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74375" lIns="74375" spcFirstLastPara="1" rIns="74375" wrap="square" tIns="7437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67"/>
          <p:cNvSpPr txBox="1"/>
          <p:nvPr>
            <p:ph type="title"/>
          </p:nvPr>
        </p:nvSpPr>
        <p:spPr>
          <a:xfrm>
            <a:off x="259750" y="344482"/>
            <a:ext cx="7100400" cy="443400"/>
          </a:xfrm>
          <a:prstGeom prst="rect">
            <a:avLst/>
          </a:prstGeom>
          <a:noFill/>
          <a:ln>
            <a:noFill/>
          </a:ln>
        </p:spPr>
        <p:txBody>
          <a:bodyPr anchorCtr="0" anchor="t" bIns="74375" lIns="74375" spcFirstLastPara="1" rIns="74375" wrap="square" tIns="7437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/>
            </a:lvl9pPr>
          </a:lstStyle>
          <a:p/>
        </p:txBody>
      </p:sp>
      <p:sp>
        <p:nvSpPr>
          <p:cNvPr id="18" name="Google Shape;18;p67"/>
          <p:cNvSpPr txBox="1"/>
          <p:nvPr>
            <p:ph idx="1" type="body"/>
          </p:nvPr>
        </p:nvSpPr>
        <p:spPr>
          <a:xfrm>
            <a:off x="259750" y="892101"/>
            <a:ext cx="7100400" cy="2644500"/>
          </a:xfrm>
          <a:prstGeom prst="rect">
            <a:avLst/>
          </a:prstGeom>
          <a:noFill/>
          <a:ln>
            <a:noFill/>
          </a:ln>
        </p:spPr>
        <p:txBody>
          <a:bodyPr anchorCtr="0" anchor="t" bIns="74375" lIns="74375" spcFirstLastPara="1" rIns="74375" wrap="square" tIns="74375">
            <a:normAutofit/>
          </a:bodyPr>
          <a:lstStyle>
            <a:lvl1pPr indent="-32385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500"/>
              <a:buChar char="●"/>
              <a:defRPr/>
            </a:lvl1pPr>
            <a:lvl2pPr indent="-29845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19" name="Google Shape;19;p67"/>
          <p:cNvSpPr txBox="1"/>
          <p:nvPr>
            <p:ph idx="12" type="sldNum"/>
          </p:nvPr>
        </p:nvSpPr>
        <p:spPr>
          <a:xfrm>
            <a:off x="7060382" y="3609676"/>
            <a:ext cx="457200" cy="30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74375" lIns="74375" spcFirstLastPara="1" rIns="74375" wrap="square" tIns="7437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68"/>
          <p:cNvSpPr txBox="1"/>
          <p:nvPr>
            <p:ph type="title"/>
          </p:nvPr>
        </p:nvSpPr>
        <p:spPr>
          <a:xfrm>
            <a:off x="259750" y="344482"/>
            <a:ext cx="7100400" cy="443400"/>
          </a:xfrm>
          <a:prstGeom prst="rect">
            <a:avLst/>
          </a:prstGeom>
          <a:noFill/>
          <a:ln>
            <a:noFill/>
          </a:ln>
        </p:spPr>
        <p:txBody>
          <a:bodyPr anchorCtr="0" anchor="t" bIns="74375" lIns="74375" spcFirstLastPara="1" rIns="74375" wrap="square" tIns="7437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/>
            </a:lvl9pPr>
          </a:lstStyle>
          <a:p/>
        </p:txBody>
      </p:sp>
      <p:sp>
        <p:nvSpPr>
          <p:cNvPr id="22" name="Google Shape;22;p68"/>
          <p:cNvSpPr txBox="1"/>
          <p:nvPr>
            <p:ph idx="1" type="body"/>
          </p:nvPr>
        </p:nvSpPr>
        <p:spPr>
          <a:xfrm>
            <a:off x="259750" y="892101"/>
            <a:ext cx="3333300" cy="2644500"/>
          </a:xfrm>
          <a:prstGeom prst="rect">
            <a:avLst/>
          </a:prstGeom>
          <a:noFill/>
          <a:ln>
            <a:noFill/>
          </a:ln>
        </p:spPr>
        <p:txBody>
          <a:bodyPr anchorCtr="0" anchor="t" bIns="74375" lIns="74375" spcFirstLastPara="1" rIns="74375" wrap="square" tIns="74375">
            <a:normAutofit/>
          </a:bodyPr>
          <a:lstStyle>
            <a:lvl1pPr indent="-29845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21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 sz="1000"/>
            </a:lvl2pPr>
            <a:lvl3pPr indent="-2921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 sz="1000"/>
            </a:lvl3pPr>
            <a:lvl4pPr indent="-2921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 sz="1000"/>
            </a:lvl4pPr>
            <a:lvl5pPr indent="-2921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 sz="1000"/>
            </a:lvl5pPr>
            <a:lvl6pPr indent="-2921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 sz="1000"/>
            </a:lvl6pPr>
            <a:lvl7pPr indent="-2921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 sz="1000"/>
            </a:lvl7pPr>
            <a:lvl8pPr indent="-2921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 sz="1000"/>
            </a:lvl8pPr>
            <a:lvl9pPr indent="-2921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 sz="1000"/>
            </a:lvl9pPr>
          </a:lstStyle>
          <a:p/>
        </p:txBody>
      </p:sp>
      <p:sp>
        <p:nvSpPr>
          <p:cNvPr id="23" name="Google Shape;23;p68"/>
          <p:cNvSpPr txBox="1"/>
          <p:nvPr>
            <p:ph idx="2" type="body"/>
          </p:nvPr>
        </p:nvSpPr>
        <p:spPr>
          <a:xfrm>
            <a:off x="4027000" y="892101"/>
            <a:ext cx="3333300" cy="2644500"/>
          </a:xfrm>
          <a:prstGeom prst="rect">
            <a:avLst/>
          </a:prstGeom>
          <a:noFill/>
          <a:ln>
            <a:noFill/>
          </a:ln>
        </p:spPr>
        <p:txBody>
          <a:bodyPr anchorCtr="0" anchor="t" bIns="74375" lIns="74375" spcFirstLastPara="1" rIns="74375" wrap="square" tIns="74375">
            <a:normAutofit/>
          </a:bodyPr>
          <a:lstStyle>
            <a:lvl1pPr indent="-29845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21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 sz="1000"/>
            </a:lvl2pPr>
            <a:lvl3pPr indent="-2921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 sz="1000"/>
            </a:lvl3pPr>
            <a:lvl4pPr indent="-2921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 sz="1000"/>
            </a:lvl4pPr>
            <a:lvl5pPr indent="-2921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 sz="1000"/>
            </a:lvl5pPr>
            <a:lvl6pPr indent="-2921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 sz="1000"/>
            </a:lvl6pPr>
            <a:lvl7pPr indent="-2921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 sz="1000"/>
            </a:lvl7pPr>
            <a:lvl8pPr indent="-2921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 sz="1000"/>
            </a:lvl8pPr>
            <a:lvl9pPr indent="-2921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 sz="1000"/>
            </a:lvl9pPr>
          </a:lstStyle>
          <a:p/>
        </p:txBody>
      </p:sp>
      <p:sp>
        <p:nvSpPr>
          <p:cNvPr id="24" name="Google Shape;24;p68"/>
          <p:cNvSpPr txBox="1"/>
          <p:nvPr>
            <p:ph idx="12" type="sldNum"/>
          </p:nvPr>
        </p:nvSpPr>
        <p:spPr>
          <a:xfrm>
            <a:off x="7060382" y="3609676"/>
            <a:ext cx="457200" cy="30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74375" lIns="74375" spcFirstLastPara="1" rIns="74375" wrap="square" tIns="7437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9"/>
          <p:cNvSpPr txBox="1"/>
          <p:nvPr>
            <p:ph type="title"/>
          </p:nvPr>
        </p:nvSpPr>
        <p:spPr>
          <a:xfrm>
            <a:off x="259750" y="344482"/>
            <a:ext cx="7100400" cy="443400"/>
          </a:xfrm>
          <a:prstGeom prst="rect">
            <a:avLst/>
          </a:prstGeom>
          <a:noFill/>
          <a:ln>
            <a:noFill/>
          </a:ln>
        </p:spPr>
        <p:txBody>
          <a:bodyPr anchorCtr="0" anchor="t" bIns="74375" lIns="74375" spcFirstLastPara="1" rIns="74375" wrap="square" tIns="7437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/>
            </a:lvl9pPr>
          </a:lstStyle>
          <a:p/>
        </p:txBody>
      </p:sp>
      <p:sp>
        <p:nvSpPr>
          <p:cNvPr id="27" name="Google Shape;27;p69"/>
          <p:cNvSpPr txBox="1"/>
          <p:nvPr>
            <p:ph idx="12" type="sldNum"/>
          </p:nvPr>
        </p:nvSpPr>
        <p:spPr>
          <a:xfrm>
            <a:off x="7060382" y="3609676"/>
            <a:ext cx="457200" cy="30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74375" lIns="74375" spcFirstLastPara="1" rIns="74375" wrap="square" tIns="7437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0"/>
          <p:cNvSpPr txBox="1"/>
          <p:nvPr>
            <p:ph type="title"/>
          </p:nvPr>
        </p:nvSpPr>
        <p:spPr>
          <a:xfrm>
            <a:off x="259750" y="430076"/>
            <a:ext cx="2340000" cy="585000"/>
          </a:xfrm>
          <a:prstGeom prst="rect">
            <a:avLst/>
          </a:prstGeom>
          <a:noFill/>
          <a:ln>
            <a:noFill/>
          </a:ln>
        </p:spPr>
        <p:txBody>
          <a:bodyPr anchorCtr="0" anchor="b" bIns="74375" lIns="74375" spcFirstLastPara="1" rIns="74375" wrap="square" tIns="7437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/>
        </p:txBody>
      </p:sp>
      <p:sp>
        <p:nvSpPr>
          <p:cNvPr id="30" name="Google Shape;30;p70"/>
          <p:cNvSpPr txBox="1"/>
          <p:nvPr>
            <p:ph idx="1" type="body"/>
          </p:nvPr>
        </p:nvSpPr>
        <p:spPr>
          <a:xfrm>
            <a:off x="259750" y="1075653"/>
            <a:ext cx="2340000" cy="2461200"/>
          </a:xfrm>
          <a:prstGeom prst="rect">
            <a:avLst/>
          </a:prstGeom>
          <a:noFill/>
          <a:ln>
            <a:noFill/>
          </a:ln>
        </p:spPr>
        <p:txBody>
          <a:bodyPr anchorCtr="0" anchor="t" bIns="74375" lIns="74375" spcFirstLastPara="1" rIns="74375" wrap="square" tIns="74375">
            <a:normAutofit/>
          </a:bodyPr>
          <a:lstStyle>
            <a:lvl1pPr indent="-2921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 sz="1000"/>
            </a:lvl1pPr>
            <a:lvl2pPr indent="-2921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 sz="1000"/>
            </a:lvl2pPr>
            <a:lvl3pPr indent="-2921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 sz="1000"/>
            </a:lvl3pPr>
            <a:lvl4pPr indent="-2921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 sz="1000"/>
            </a:lvl4pPr>
            <a:lvl5pPr indent="-2921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 sz="1000"/>
            </a:lvl5pPr>
            <a:lvl6pPr indent="-2921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 sz="1000"/>
            </a:lvl6pPr>
            <a:lvl7pPr indent="-2921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 sz="1000"/>
            </a:lvl7pPr>
            <a:lvl8pPr indent="-2921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 sz="1000"/>
            </a:lvl8pPr>
            <a:lvl9pPr indent="-2921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 sz="1000"/>
            </a:lvl9pPr>
          </a:lstStyle>
          <a:p/>
        </p:txBody>
      </p:sp>
      <p:sp>
        <p:nvSpPr>
          <p:cNvPr id="31" name="Google Shape;31;p70"/>
          <p:cNvSpPr txBox="1"/>
          <p:nvPr>
            <p:ph idx="12" type="sldNum"/>
          </p:nvPr>
        </p:nvSpPr>
        <p:spPr>
          <a:xfrm>
            <a:off x="7060382" y="3609676"/>
            <a:ext cx="457200" cy="30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74375" lIns="74375" spcFirstLastPara="1" rIns="74375" wrap="square" tIns="7437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71"/>
          <p:cNvSpPr txBox="1"/>
          <p:nvPr>
            <p:ph type="title"/>
          </p:nvPr>
        </p:nvSpPr>
        <p:spPr>
          <a:xfrm>
            <a:off x="408542" y="348449"/>
            <a:ext cx="5306400" cy="3166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74375" lIns="74375" spcFirstLastPara="1" rIns="74375" wrap="square" tIns="7437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9pPr>
          </a:lstStyle>
          <a:p/>
        </p:txBody>
      </p:sp>
      <p:sp>
        <p:nvSpPr>
          <p:cNvPr id="34" name="Google Shape;34;p71"/>
          <p:cNvSpPr txBox="1"/>
          <p:nvPr>
            <p:ph idx="12" type="sldNum"/>
          </p:nvPr>
        </p:nvSpPr>
        <p:spPr>
          <a:xfrm>
            <a:off x="7060382" y="3609676"/>
            <a:ext cx="457200" cy="30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74375" lIns="74375" spcFirstLastPara="1" rIns="74375" wrap="square" tIns="7437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72"/>
          <p:cNvSpPr/>
          <p:nvPr/>
        </p:nvSpPr>
        <p:spPr>
          <a:xfrm>
            <a:off x="3810000" y="-97"/>
            <a:ext cx="3810000" cy="39813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" name="Google Shape;37;p72"/>
          <p:cNvSpPr txBox="1"/>
          <p:nvPr>
            <p:ph type="title"/>
          </p:nvPr>
        </p:nvSpPr>
        <p:spPr>
          <a:xfrm>
            <a:off x="221250" y="954569"/>
            <a:ext cx="3371100" cy="1147500"/>
          </a:xfrm>
          <a:prstGeom prst="rect">
            <a:avLst/>
          </a:prstGeom>
          <a:noFill/>
          <a:ln>
            <a:noFill/>
          </a:ln>
        </p:spPr>
        <p:txBody>
          <a:bodyPr anchorCtr="0" anchor="b" bIns="74375" lIns="74375" spcFirstLastPara="1" rIns="74375" wrap="square" tIns="7437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9pPr>
          </a:lstStyle>
          <a:p/>
        </p:txBody>
      </p:sp>
      <p:sp>
        <p:nvSpPr>
          <p:cNvPr id="38" name="Google Shape;38;p72"/>
          <p:cNvSpPr txBox="1"/>
          <p:nvPr>
            <p:ph idx="1" type="subTitle"/>
          </p:nvPr>
        </p:nvSpPr>
        <p:spPr>
          <a:xfrm>
            <a:off x="221250" y="2169788"/>
            <a:ext cx="3371100" cy="956100"/>
          </a:xfrm>
          <a:prstGeom prst="rect">
            <a:avLst/>
          </a:prstGeom>
          <a:noFill/>
          <a:ln>
            <a:noFill/>
          </a:ln>
        </p:spPr>
        <p:txBody>
          <a:bodyPr anchorCtr="0" anchor="t" bIns="74375" lIns="74375" spcFirstLastPara="1" rIns="74375" wrap="square" tIns="7437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9pPr>
          </a:lstStyle>
          <a:p/>
        </p:txBody>
      </p:sp>
      <p:sp>
        <p:nvSpPr>
          <p:cNvPr id="39" name="Google Shape;39;p72"/>
          <p:cNvSpPr txBox="1"/>
          <p:nvPr>
            <p:ph idx="2" type="body"/>
          </p:nvPr>
        </p:nvSpPr>
        <p:spPr>
          <a:xfrm>
            <a:off x="4116250" y="560488"/>
            <a:ext cx="3197400" cy="2860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74375" lIns="74375" spcFirstLastPara="1" rIns="74375" wrap="square" tIns="74375">
            <a:normAutofit/>
          </a:bodyPr>
          <a:lstStyle>
            <a:lvl1pPr indent="-32385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500"/>
              <a:buChar char="●"/>
              <a:defRPr/>
            </a:lvl1pPr>
            <a:lvl2pPr indent="-29845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40" name="Google Shape;40;p72"/>
          <p:cNvSpPr txBox="1"/>
          <p:nvPr>
            <p:ph idx="12" type="sldNum"/>
          </p:nvPr>
        </p:nvSpPr>
        <p:spPr>
          <a:xfrm>
            <a:off x="7060382" y="3609676"/>
            <a:ext cx="457200" cy="30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74375" lIns="74375" spcFirstLastPara="1" rIns="74375" wrap="square" tIns="7437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73"/>
          <p:cNvSpPr txBox="1"/>
          <p:nvPr>
            <p:ph idx="1" type="body"/>
          </p:nvPr>
        </p:nvSpPr>
        <p:spPr>
          <a:xfrm>
            <a:off x="259750" y="3274778"/>
            <a:ext cx="4998900" cy="468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74375" lIns="74375" spcFirstLastPara="1" rIns="74375" wrap="square" tIns="74375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</a:lstStyle>
          <a:p/>
        </p:txBody>
      </p:sp>
      <p:sp>
        <p:nvSpPr>
          <p:cNvPr id="43" name="Google Shape;43;p73"/>
          <p:cNvSpPr txBox="1"/>
          <p:nvPr>
            <p:ph idx="12" type="sldNum"/>
          </p:nvPr>
        </p:nvSpPr>
        <p:spPr>
          <a:xfrm>
            <a:off x="7060382" y="3609676"/>
            <a:ext cx="457200" cy="30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74375" lIns="74375" spcFirstLastPara="1" rIns="74375" wrap="square" tIns="7437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64"/>
          <p:cNvSpPr txBox="1"/>
          <p:nvPr>
            <p:ph type="title"/>
          </p:nvPr>
        </p:nvSpPr>
        <p:spPr>
          <a:xfrm>
            <a:off x="259750" y="344482"/>
            <a:ext cx="7100400" cy="443400"/>
          </a:xfrm>
          <a:prstGeom prst="rect">
            <a:avLst/>
          </a:prstGeom>
          <a:noFill/>
          <a:ln>
            <a:noFill/>
          </a:ln>
        </p:spPr>
        <p:txBody>
          <a:bodyPr anchorCtr="0" anchor="t" bIns="74375" lIns="74375" spcFirstLastPara="1" rIns="74375" wrap="square" tIns="74375">
            <a:norm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None/>
              <a:defRPr b="0" i="0" sz="2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None/>
              <a:defRPr b="0" i="0" sz="2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None/>
              <a:defRPr b="0" i="0" sz="2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None/>
              <a:defRPr b="0" i="0" sz="2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None/>
              <a:defRPr b="0" i="0" sz="2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None/>
              <a:defRPr b="0" i="0" sz="2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None/>
              <a:defRPr b="0" i="0" sz="2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None/>
              <a:defRPr b="0" i="0" sz="2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None/>
              <a:defRPr b="0" i="0" sz="2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p64"/>
          <p:cNvSpPr txBox="1"/>
          <p:nvPr>
            <p:ph idx="1" type="body"/>
          </p:nvPr>
        </p:nvSpPr>
        <p:spPr>
          <a:xfrm>
            <a:off x="259750" y="892101"/>
            <a:ext cx="7100400" cy="2644500"/>
          </a:xfrm>
          <a:prstGeom prst="rect">
            <a:avLst/>
          </a:prstGeom>
          <a:noFill/>
          <a:ln>
            <a:noFill/>
          </a:ln>
        </p:spPr>
        <p:txBody>
          <a:bodyPr anchorCtr="0" anchor="t" bIns="74375" lIns="74375" spcFirstLastPara="1" rIns="74375" wrap="square" tIns="74375">
            <a:normAutofit/>
          </a:bodyPr>
          <a:lstStyle>
            <a:lvl1pPr indent="-32385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500"/>
              <a:buFont typeface="Arial"/>
              <a:buChar char="●"/>
              <a:defRPr b="0" i="0" sz="15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98450" lvl="5" marL="2743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98450" lvl="6" marL="3200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98450" lvl="7" marL="3657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98450" lvl="8" marL="41148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" name="Google Shape;8;p64"/>
          <p:cNvSpPr txBox="1"/>
          <p:nvPr>
            <p:ph idx="12" type="sldNum"/>
          </p:nvPr>
        </p:nvSpPr>
        <p:spPr>
          <a:xfrm>
            <a:off x="7060382" y="3609676"/>
            <a:ext cx="457200" cy="30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74375" lIns="74375" spcFirstLastPara="1" rIns="74375" wrap="square" tIns="74375">
            <a:norm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Relationship Id="rId4" Type="http://schemas.openxmlformats.org/officeDocument/2006/relationships/image" Target="../media/image1.png"/><Relationship Id="rId5" Type="http://schemas.openxmlformats.org/officeDocument/2006/relationships/image" Target="../media/image5.png"/><Relationship Id="rId6" Type="http://schemas.openxmlformats.org/officeDocument/2006/relationships/image" Target="../media/image6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0.xml"/><Relationship Id="rId3" Type="http://schemas.openxmlformats.org/officeDocument/2006/relationships/hyperlink" Target="https://tinyurl.com/openedrec" TargetMode="External"/><Relationship Id="rId4" Type="http://schemas.openxmlformats.org/officeDocument/2006/relationships/image" Target="../media/image2.png"/><Relationship Id="rId5" Type="http://schemas.openxmlformats.org/officeDocument/2006/relationships/image" Target="../media/image1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2.png"/><Relationship Id="rId4" Type="http://schemas.openxmlformats.org/officeDocument/2006/relationships/image" Target="../media/image1.png"/><Relationship Id="rId5" Type="http://schemas.openxmlformats.org/officeDocument/2006/relationships/hyperlink" Target="https://tinyurl.com/openedrec" TargetMode="Externa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2.png"/><Relationship Id="rId4" Type="http://schemas.openxmlformats.org/officeDocument/2006/relationships/image" Target="../media/image1.png"/><Relationship Id="rId5" Type="http://schemas.openxmlformats.org/officeDocument/2006/relationships/hyperlink" Target="https://tinyurl.com/openedrec" TargetMode="Externa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1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1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1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1.pn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1.pn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hyperlink" Target="https://zenodo.org/doi/10.5281/zenodo.5568482" TargetMode="External"/><Relationship Id="rId4" Type="http://schemas.openxmlformats.org/officeDocument/2006/relationships/hyperlink" Target="https://sparceurope.org/" TargetMode="External"/><Relationship Id="rId5" Type="http://schemas.openxmlformats.org/officeDocument/2006/relationships/hyperlink" Target="https://creativecommons.org/licenses/by/4.0/" TargetMode="Externa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1.png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1.png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1.png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3.xml"/><Relationship Id="rId3" Type="http://schemas.openxmlformats.org/officeDocument/2006/relationships/hyperlink" Target="https://sdgs.un.org/goals/goal4" TargetMode="External"/><Relationship Id="rId4" Type="http://schemas.openxmlformats.org/officeDocument/2006/relationships/image" Target="../media/image1.png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4.xml"/><Relationship Id="rId3" Type="http://schemas.openxmlformats.org/officeDocument/2006/relationships/image" Target="../media/image1.png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5.xml"/><Relationship Id="rId3" Type="http://schemas.openxmlformats.org/officeDocument/2006/relationships/image" Target="../media/image1.png"/></Relationships>
</file>

<file path=ppt/slides/_rels/slide2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6.xml"/><Relationship Id="rId3" Type="http://schemas.openxmlformats.org/officeDocument/2006/relationships/image" Target="../media/image1.png"/></Relationships>
</file>

<file path=ppt/slides/_rels/slide2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7.xml"/><Relationship Id="rId3" Type="http://schemas.openxmlformats.org/officeDocument/2006/relationships/image" Target="../media/image1.png"/></Relationships>
</file>

<file path=ppt/slides/_rels/slide2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8.xml"/><Relationship Id="rId3" Type="http://schemas.openxmlformats.org/officeDocument/2006/relationships/image" Target="../media/image1.png"/></Relationships>
</file>

<file path=ppt/slides/_rels/slide2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9.xml"/><Relationship Id="rId3" Type="http://schemas.openxmlformats.org/officeDocument/2006/relationships/image" Target="../media/image1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png"/><Relationship Id="rId4" Type="http://schemas.openxmlformats.org/officeDocument/2006/relationships/image" Target="../media/image1.png"/><Relationship Id="rId5" Type="http://schemas.openxmlformats.org/officeDocument/2006/relationships/hyperlink" Target="https://zenodo.org/doi/10.5281/zenodo.5568482" TargetMode="External"/><Relationship Id="rId6" Type="http://schemas.openxmlformats.org/officeDocument/2006/relationships/hyperlink" Target="https://sparceurope.org/" TargetMode="External"/><Relationship Id="rId7" Type="http://schemas.openxmlformats.org/officeDocument/2006/relationships/hyperlink" Target="https://creativecommons.org/licenses/by/4.0/" TargetMode="External"/></Relationships>
</file>

<file path=ppt/slides/_rels/slide3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0.xml"/><Relationship Id="rId3" Type="http://schemas.openxmlformats.org/officeDocument/2006/relationships/image" Target="../media/image1.png"/></Relationships>
</file>

<file path=ppt/slides/_rels/slide3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1.xml"/><Relationship Id="rId3" Type="http://schemas.openxmlformats.org/officeDocument/2006/relationships/image" Target="../media/image1.png"/></Relationships>
</file>

<file path=ppt/slides/_rels/slide3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2.xml"/><Relationship Id="rId3" Type="http://schemas.openxmlformats.org/officeDocument/2006/relationships/image" Target="../media/image1.png"/></Relationships>
</file>

<file path=ppt/slides/_rels/slide3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3.xml"/><Relationship Id="rId3" Type="http://schemas.openxmlformats.org/officeDocument/2006/relationships/image" Target="../media/image1.png"/></Relationships>
</file>

<file path=ppt/slides/_rels/slide3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4.xml"/><Relationship Id="rId3" Type="http://schemas.openxmlformats.org/officeDocument/2006/relationships/image" Target="../media/image1.png"/></Relationships>
</file>

<file path=ppt/slides/_rels/slide3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5.xml"/><Relationship Id="rId3" Type="http://schemas.openxmlformats.org/officeDocument/2006/relationships/image" Target="../media/image1.png"/></Relationships>
</file>

<file path=ppt/slides/_rels/slide3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6.xml"/><Relationship Id="rId3" Type="http://schemas.openxmlformats.org/officeDocument/2006/relationships/image" Target="../media/image1.png"/></Relationships>
</file>

<file path=ppt/slides/_rels/slide3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7.xml"/><Relationship Id="rId3" Type="http://schemas.openxmlformats.org/officeDocument/2006/relationships/image" Target="../media/image1.png"/></Relationships>
</file>

<file path=ppt/slides/_rels/slide3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8.xml"/><Relationship Id="rId3" Type="http://schemas.openxmlformats.org/officeDocument/2006/relationships/image" Target="../media/image1.png"/></Relationships>
</file>

<file path=ppt/slides/_rels/slide3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9.xml"/><Relationship Id="rId3" Type="http://schemas.openxmlformats.org/officeDocument/2006/relationships/image" Target="../media/image1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4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0.xml"/><Relationship Id="rId3" Type="http://schemas.openxmlformats.org/officeDocument/2006/relationships/image" Target="../media/image1.png"/></Relationships>
</file>

<file path=ppt/slides/_rels/slide4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1.xml"/><Relationship Id="rId3" Type="http://schemas.openxmlformats.org/officeDocument/2006/relationships/image" Target="../media/image1.png"/></Relationships>
</file>

<file path=ppt/slides/_rels/slide4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2.xml"/><Relationship Id="rId3" Type="http://schemas.openxmlformats.org/officeDocument/2006/relationships/image" Target="../media/image1.png"/></Relationships>
</file>

<file path=ppt/slides/_rels/slide4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3.xml"/><Relationship Id="rId3" Type="http://schemas.openxmlformats.org/officeDocument/2006/relationships/image" Target="../media/image1.png"/></Relationships>
</file>

<file path=ppt/slides/_rels/slide4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4.xml"/><Relationship Id="rId3" Type="http://schemas.openxmlformats.org/officeDocument/2006/relationships/image" Target="../media/image1.png"/></Relationships>
</file>

<file path=ppt/slides/_rels/slide4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5.xml"/><Relationship Id="rId3" Type="http://schemas.openxmlformats.org/officeDocument/2006/relationships/image" Target="../media/image1.png"/></Relationships>
</file>

<file path=ppt/slides/_rels/slide4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6.xml"/><Relationship Id="rId3" Type="http://schemas.openxmlformats.org/officeDocument/2006/relationships/image" Target="../media/image1.png"/></Relationships>
</file>

<file path=ppt/slides/_rels/slide4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7.xml"/><Relationship Id="rId3" Type="http://schemas.openxmlformats.org/officeDocument/2006/relationships/image" Target="../media/image1.png"/></Relationships>
</file>

<file path=ppt/slides/_rels/slide4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8.xml"/><Relationship Id="rId3" Type="http://schemas.openxmlformats.org/officeDocument/2006/relationships/image" Target="../media/image1.png"/></Relationships>
</file>

<file path=ppt/slides/_rels/slide4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9.xml"/><Relationship Id="rId3" Type="http://schemas.openxmlformats.org/officeDocument/2006/relationships/image" Target="../media/image1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5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0.xml"/><Relationship Id="rId3" Type="http://schemas.openxmlformats.org/officeDocument/2006/relationships/image" Target="../media/image1.png"/></Relationships>
</file>

<file path=ppt/slides/_rels/slide5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1.xml"/><Relationship Id="rId3" Type="http://schemas.openxmlformats.org/officeDocument/2006/relationships/image" Target="../media/image1.png"/></Relationships>
</file>

<file path=ppt/slides/_rels/slide5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2.xml"/><Relationship Id="rId3" Type="http://schemas.openxmlformats.org/officeDocument/2006/relationships/image" Target="../media/image1.png"/></Relationships>
</file>

<file path=ppt/slides/_rels/slide5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3.xml"/><Relationship Id="rId3" Type="http://schemas.openxmlformats.org/officeDocument/2006/relationships/image" Target="../media/image1.png"/></Relationships>
</file>

<file path=ppt/slides/_rels/slide5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4.xml"/><Relationship Id="rId3" Type="http://schemas.openxmlformats.org/officeDocument/2006/relationships/image" Target="../media/image1.png"/></Relationships>
</file>

<file path=ppt/slides/_rels/slide5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5.xml"/><Relationship Id="rId3" Type="http://schemas.openxmlformats.org/officeDocument/2006/relationships/image" Target="../media/image1.png"/></Relationships>
</file>

<file path=ppt/slides/_rels/slide5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6.xml"/><Relationship Id="rId3" Type="http://schemas.openxmlformats.org/officeDocument/2006/relationships/image" Target="../media/image1.png"/></Relationships>
</file>

<file path=ppt/slides/_rels/slide5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7.xml"/><Relationship Id="rId3" Type="http://schemas.openxmlformats.org/officeDocument/2006/relationships/image" Target="../media/image1.png"/></Relationships>
</file>

<file path=ppt/slides/_rels/slide5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8.xml"/><Relationship Id="rId3" Type="http://schemas.openxmlformats.org/officeDocument/2006/relationships/image" Target="../media/image1.png"/></Relationships>
</file>

<file path=ppt/slides/_rels/slide5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9.xml"/><Relationship Id="rId3" Type="http://schemas.openxmlformats.org/officeDocument/2006/relationships/image" Target="../media/image1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6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0.xml"/><Relationship Id="rId3" Type="http://schemas.openxmlformats.org/officeDocument/2006/relationships/image" Target="../media/image1.png"/></Relationships>
</file>

<file path=ppt/slides/_rels/slide6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1.xml"/><Relationship Id="rId3" Type="http://schemas.openxmlformats.org/officeDocument/2006/relationships/image" Target="../media/image1.png"/></Relationships>
</file>

<file path=ppt/slides/_rels/slide6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2.xml"/><Relationship Id="rId3" Type="http://schemas.openxmlformats.org/officeDocument/2006/relationships/image" Target="../media/image1.png"/></Relationships>
</file>

<file path=ppt/slides/_rels/slide6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3.xml"/><Relationship Id="rId3" Type="http://schemas.openxmlformats.org/officeDocument/2006/relationships/image" Target="../media/image1.png"/></Relationships>
</file>

<file path=ppt/slides/_rels/slide64.xml.rels><?xml version="1.0" encoding="UTF-8" standalone="yes"?><Relationships xmlns="http://schemas.openxmlformats.org/package/2006/relationships"><Relationship Id="rId11" Type="http://schemas.openxmlformats.org/officeDocument/2006/relationships/hyperlink" Target="https://urldefense.com/v3/__https:/creativecommons.org/licenses/by/4.0/__;!!HJOPV4FYYWzcc1jazlU!5XTNBxzSPFktoUw3QFzkUtl9EyGR2Mkm4WUqzs9Pv9TC0qBOdNGlH6kqHg7TbLGv67ubi0_oemAJGAyF11IIJmdJ$" TargetMode="External"/><Relationship Id="rId10" Type="http://schemas.openxmlformats.org/officeDocument/2006/relationships/hyperlink" Target="https://urldefense.com/v3/__https:/sparceurope.org/what-we-do/open-education/europeannetwork-openeducation-librarians/__;!!HJOPV4FYYWzcc1jazlU!5XTNBxzSPFktoUw3QFzkUtl9EyGR2Mkm4WUqzs9Pv9TC0qBOdNGlH6kqHg7TbLGv67ubi0_oemAJGAyF1zOoj3bG$" TargetMode="External"/><Relationship Id="rId13" Type="http://schemas.openxmlformats.org/officeDocument/2006/relationships/hyperlink" Target="https://urldefense.com/v3/__https:/creativecommons.org/licenses/by/4.0/__;!!HJOPV4FYYWzcc1jazlU!5XTNBxzSPFktoUw3QFzkUtl9EyGR2Mkm4WUqzs9Pv9TC0qBOdNGlH6kqHg7TbLGv67ubi0_oemAJGAyF11IIJmdJ$" TargetMode="External"/><Relationship Id="rId12" Type="http://schemas.openxmlformats.org/officeDocument/2006/relationships/hyperlink" Target="https://urldefense.com/v3/__https:/creativecommons.org/licenses/by/4.0/__;!!HJOPV4FYYWzcc1jazlU!5XTNBxzSPFktoUw3QFzkUtl9EyGR2Mkm4WUqzs9Pv9TC0qBOdNGlH6kqHg7TbLGv67ubi0_oemAJGAyF11IIJmdJ$" TargetMode="External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4.xml"/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9" Type="http://schemas.openxmlformats.org/officeDocument/2006/relationships/hyperlink" Target="https://urldefense.com/v3/__https:/sparceurope.org/what-we-do/open-education/europeannetwork-openeducation-librarians/__;!!HJOPV4FYYWzcc1jazlU!5XTNBxzSPFktoUw3QFzkUtl9EyGR2Mkm4WUqzs9Pv9TC0qBOdNGlH6kqHg7TbLGv67ubi0_oemAJGAyF1zOoj3bG$" TargetMode="External"/><Relationship Id="rId15" Type="http://schemas.openxmlformats.org/officeDocument/2006/relationships/image" Target="../media/image2.png"/><Relationship Id="rId14" Type="http://schemas.openxmlformats.org/officeDocument/2006/relationships/hyperlink" Target="https://urldefense.com/v3/__https:/creativecommons.org/licenses/by/4.0/__;!!HJOPV4FYYWzcc1jazlU!5XTNBxzSPFktoUw3QFzkUtl9EyGR2Mkm4WUqzs9Pv9TC0qBOdNGlH6kqHg7TbLGv67ubi0_oemAJGAyF11IIJmdJ$" TargetMode="External"/><Relationship Id="rId16" Type="http://schemas.openxmlformats.org/officeDocument/2006/relationships/image" Target="../media/image1.png"/><Relationship Id="rId5" Type="http://schemas.openxmlformats.org/officeDocument/2006/relationships/hyperlink" Target="https://doi.org/10.5281/zenodo.5568482" TargetMode="External"/><Relationship Id="rId6" Type="http://schemas.openxmlformats.org/officeDocument/2006/relationships/hyperlink" Target="https://doi.org/10.5281/zenodo.5568482" TargetMode="External"/><Relationship Id="rId7" Type="http://schemas.openxmlformats.org/officeDocument/2006/relationships/hyperlink" Target="https://urldefense.com/v3/__https:/sparceurope.org/__;!!HJOPV4FYYWzcc1jazlU!5XTNBxzSPFktoUw3QFzkUtl9EyGR2Mkm4WUqzs9Pv9TC0qBOdNGlH6kqHg7TbLGv67ubi0_oemAJGAyF1zdNwL0n$" TargetMode="External"/><Relationship Id="rId8" Type="http://schemas.openxmlformats.org/officeDocument/2006/relationships/hyperlink" Target="https://urldefense.com/v3/__https:/sparceurope.org/__;!!HJOPV4FYYWzcc1jazlU!5XTNBxzSPFktoUw3QFzkUtl9EyGR2Mkm4WUqzs9Pv9TC0qBOdNGlH6kqHg7TbLGv67ubi0_oemAJGAyF1zdNwL0n$" TargetMode="Externa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2.png"/><Relationship Id="rId4" Type="http://schemas.openxmlformats.org/officeDocument/2006/relationships/image" Target="../media/image1.png"/><Relationship Id="rId5" Type="http://schemas.openxmlformats.org/officeDocument/2006/relationships/hyperlink" Target="https://tinyurl.com/openedrec" TargetMode="Externa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g334773021e6_0_0"/>
          <p:cNvSpPr txBox="1"/>
          <p:nvPr/>
        </p:nvSpPr>
        <p:spPr>
          <a:xfrm>
            <a:off x="3733157" y="340450"/>
            <a:ext cx="3303300" cy="1289400"/>
          </a:xfrm>
          <a:prstGeom prst="rect">
            <a:avLst/>
          </a:prstGeom>
          <a:noFill/>
          <a:ln>
            <a:noFill/>
          </a:ln>
        </p:spPr>
        <p:txBody>
          <a:bodyPr anchorCtr="0" anchor="t" bIns="74375" lIns="74375" spcFirstLastPara="1" rIns="74375" wrap="square" tIns="7437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700"/>
              <a:buFont typeface="Arial"/>
              <a:buNone/>
            </a:pPr>
            <a:r>
              <a:rPr b="1" i="0" lang="en" sz="37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ENOEL SADA</a:t>
            </a:r>
            <a:r>
              <a:rPr b="1" lang="en" sz="37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NÁSTROJŮ</a:t>
            </a:r>
            <a:endParaRPr b="1" i="0" sz="37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55" name="Google Shape;55;g334773021e6_0_0"/>
          <p:cNvSpPr/>
          <p:nvPr/>
        </p:nvSpPr>
        <p:spPr>
          <a:xfrm>
            <a:off x="0" y="3503769"/>
            <a:ext cx="7620000" cy="477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56" name="Google Shape;56;g334773021e6_0_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328400" y="431675"/>
            <a:ext cx="2053626" cy="1559049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g334773021e6_0_0"/>
          <p:cNvSpPr txBox="1"/>
          <p:nvPr/>
        </p:nvSpPr>
        <p:spPr>
          <a:xfrm>
            <a:off x="1683675" y="549125"/>
            <a:ext cx="3145800" cy="103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b="1" i="0" lang="en" sz="32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OER</a:t>
            </a:r>
            <a:endParaRPr b="1" i="0" sz="32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lang="en" sz="23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ZÁKLAD</a:t>
            </a:r>
            <a:endParaRPr b="0" i="0" sz="23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58" name="Google Shape;58;g334773021e6_0_0"/>
          <p:cNvCxnSpPr/>
          <p:nvPr/>
        </p:nvCxnSpPr>
        <p:spPr>
          <a:xfrm>
            <a:off x="-500" y="3498175"/>
            <a:ext cx="7635300" cy="540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59" name="Google Shape;59;g334773021e6_0_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24382" y="3615631"/>
            <a:ext cx="885382" cy="309784"/>
          </a:xfrm>
          <a:prstGeom prst="rect">
            <a:avLst/>
          </a:prstGeom>
          <a:noFill/>
          <a:ln>
            <a:noFill/>
          </a:ln>
        </p:spPr>
      </p:pic>
      <p:sp>
        <p:nvSpPr>
          <p:cNvPr id="60" name="Google Shape;60;g334773021e6_0_0"/>
          <p:cNvSpPr txBox="1"/>
          <p:nvPr/>
        </p:nvSpPr>
        <p:spPr>
          <a:xfrm>
            <a:off x="605125" y="2433300"/>
            <a:ext cx="6706200" cy="796800"/>
          </a:xfrm>
          <a:prstGeom prst="rect">
            <a:avLst/>
          </a:prstGeom>
          <a:noFill/>
          <a:ln>
            <a:noFill/>
          </a:ln>
        </p:spPr>
        <p:txBody>
          <a:bodyPr anchorCtr="0" anchor="t" bIns="74375" lIns="74375" spcFirstLastPara="1" rIns="74375" wrap="square" tIns="7437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700"/>
              <a:buFont typeface="Arial"/>
              <a:buNone/>
            </a:pPr>
            <a:r>
              <a:rPr b="1" lang="en" sz="21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Použijte naše šablony pro prosazování otevřeného vzdělávání</a:t>
            </a:r>
            <a:endParaRPr b="1" sz="21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61" name="Google Shape;61;g334773021e6_0_0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6332275" y="3583485"/>
            <a:ext cx="1146766" cy="334325"/>
          </a:xfrm>
          <a:prstGeom prst="rect">
            <a:avLst/>
          </a:prstGeom>
          <a:noFill/>
          <a:ln>
            <a:noFill/>
          </a:ln>
        </p:spPr>
      </p:pic>
      <p:pic>
        <p:nvPicPr>
          <p:cNvPr id="62" name="Google Shape;62;g334773021e6_0_0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5663175" y="3575413"/>
            <a:ext cx="594365" cy="3343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g334773021e6_0_89"/>
          <p:cNvSpPr txBox="1"/>
          <p:nvPr/>
        </p:nvSpPr>
        <p:spPr>
          <a:xfrm>
            <a:off x="1907850" y="318675"/>
            <a:ext cx="5150100" cy="950700"/>
          </a:xfrm>
          <a:prstGeom prst="rect">
            <a:avLst/>
          </a:prstGeom>
          <a:noFill/>
          <a:ln>
            <a:noFill/>
          </a:ln>
        </p:spPr>
        <p:txBody>
          <a:bodyPr anchorCtr="0" anchor="t" bIns="74375" lIns="74375" spcFirstLastPara="1" rIns="74375" wrap="square" tIns="7437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b="1" lang="en" sz="26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Otevřené vzdělávací zdroje (OER) by měly být:</a:t>
            </a:r>
            <a:endParaRPr b="1" sz="26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53" name="Google Shape;153;g334773021e6_0_89"/>
          <p:cNvSpPr/>
          <p:nvPr/>
        </p:nvSpPr>
        <p:spPr>
          <a:xfrm>
            <a:off x="0" y="3503769"/>
            <a:ext cx="7620000" cy="477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4" name="Google Shape;154;g334773021e6_0_89"/>
          <p:cNvSpPr txBox="1"/>
          <p:nvPr/>
        </p:nvSpPr>
        <p:spPr>
          <a:xfrm>
            <a:off x="1907850" y="1512150"/>
            <a:ext cx="4972800" cy="1135500"/>
          </a:xfrm>
          <a:prstGeom prst="rect">
            <a:avLst/>
          </a:prstGeom>
          <a:noFill/>
          <a:ln>
            <a:noFill/>
          </a:ln>
        </p:spPr>
        <p:txBody>
          <a:bodyPr anchorCtr="0" anchor="t" bIns="74375" lIns="74375" spcFirstLastPara="1" rIns="74375" wrap="square" tIns="7437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sz="16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“přístupné kdykoli a kdekoli pro všechny, včetně osob se zdravotním znevýhodněním a osob pocházejících z marginalizovaných nebo znevýhodněných skupin.”</a:t>
            </a:r>
            <a:endParaRPr sz="16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55" name="Google Shape;155;g334773021e6_0_89"/>
          <p:cNvSpPr txBox="1"/>
          <p:nvPr/>
        </p:nvSpPr>
        <p:spPr>
          <a:xfrm>
            <a:off x="1907850" y="2943750"/>
            <a:ext cx="6810600" cy="319500"/>
          </a:xfrm>
          <a:prstGeom prst="rect">
            <a:avLst/>
          </a:prstGeom>
          <a:noFill/>
          <a:ln>
            <a:noFill/>
          </a:ln>
        </p:spPr>
        <p:txBody>
          <a:bodyPr anchorCtr="0" anchor="t" bIns="74375" lIns="74375" spcFirstLastPara="1" rIns="74375" wrap="square" tIns="7437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lang="en" sz="1100">
                <a:solidFill>
                  <a:srgbClr val="45BEDF"/>
                </a:solidFill>
                <a:latin typeface="Open Sans"/>
                <a:ea typeface="Open Sans"/>
                <a:cs typeface="Open Sans"/>
                <a:sym typeface="Open Sans"/>
              </a:rPr>
              <a:t>Z UNESCO Doporučení k otevřeným vzdělávacím zdrojům</a:t>
            </a:r>
            <a:endParaRPr b="1" sz="1100">
              <a:solidFill>
                <a:srgbClr val="45BED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56" name="Google Shape;156;g334773021e6_0_89"/>
          <p:cNvSpPr txBox="1"/>
          <p:nvPr/>
        </p:nvSpPr>
        <p:spPr>
          <a:xfrm>
            <a:off x="1908000" y="3099850"/>
            <a:ext cx="2752200" cy="334800"/>
          </a:xfrm>
          <a:prstGeom prst="rect">
            <a:avLst/>
          </a:prstGeom>
          <a:noFill/>
          <a:ln>
            <a:noFill/>
          </a:ln>
        </p:spPr>
        <p:txBody>
          <a:bodyPr anchorCtr="0" anchor="t" bIns="74375" lIns="74375" spcFirstLastPara="1" rIns="74375" wrap="square" tIns="7437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en" sz="1200" u="sng" cap="none" strike="noStrike">
                <a:solidFill>
                  <a:schemeClr val="hlink"/>
                </a:solidFill>
                <a:latin typeface="Open Sans"/>
                <a:ea typeface="Open Sans"/>
                <a:cs typeface="Open Sans"/>
                <a:sym typeface="Open Sans"/>
                <a:hlinkClick r:id="rId3"/>
              </a:rPr>
              <a:t>https://tinyurl.com/openedrec</a:t>
            </a:r>
            <a:r>
              <a:rPr b="0" i="0" lang="en" sz="1200" u="none" cap="none" strike="noStrike">
                <a:solidFill>
                  <a:srgbClr val="45BEDF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 b="0" i="0" sz="1500" u="none" cap="none" strike="noStrik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157" name="Google Shape;157;g334773021e6_0_89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57506" y="267025"/>
            <a:ext cx="1341996" cy="1018801"/>
          </a:xfrm>
          <a:prstGeom prst="rect">
            <a:avLst/>
          </a:prstGeom>
          <a:noFill/>
          <a:ln>
            <a:noFill/>
          </a:ln>
        </p:spPr>
      </p:pic>
      <p:sp>
        <p:nvSpPr>
          <p:cNvPr id="158" name="Google Shape;158;g334773021e6_0_89"/>
          <p:cNvSpPr txBox="1"/>
          <p:nvPr/>
        </p:nvSpPr>
        <p:spPr>
          <a:xfrm>
            <a:off x="438663" y="307689"/>
            <a:ext cx="2055600" cy="800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b="1" i="0" lang="en" sz="23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OER</a:t>
            </a:r>
            <a:endParaRPr b="1" i="0" sz="23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None/>
            </a:pPr>
            <a:r>
              <a:rPr lang="en" sz="17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ZÁKLAD</a:t>
            </a:r>
            <a:endParaRPr b="0" i="0" sz="17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159" name="Google Shape;159;g334773021e6_0_89"/>
          <p:cNvCxnSpPr/>
          <p:nvPr/>
        </p:nvCxnSpPr>
        <p:spPr>
          <a:xfrm>
            <a:off x="-500" y="3498175"/>
            <a:ext cx="7635300" cy="540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160" name="Google Shape;160;g334773021e6_0_89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124382" y="3615631"/>
            <a:ext cx="885382" cy="30978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164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g334773021e6_0_101"/>
          <p:cNvSpPr txBox="1"/>
          <p:nvPr/>
        </p:nvSpPr>
        <p:spPr>
          <a:xfrm>
            <a:off x="1908000" y="333975"/>
            <a:ext cx="4423200" cy="950700"/>
          </a:xfrm>
          <a:prstGeom prst="rect">
            <a:avLst/>
          </a:prstGeom>
          <a:noFill/>
          <a:ln>
            <a:noFill/>
          </a:ln>
        </p:spPr>
        <p:txBody>
          <a:bodyPr anchorCtr="0" anchor="t" bIns="74375" lIns="74375" spcFirstLastPara="1" rIns="74375" wrap="square" tIns="7437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b="1" lang="en" sz="26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Otevřené vzdělávací zdroje (OER) mohou:</a:t>
            </a:r>
            <a:endParaRPr b="1" sz="26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66" name="Google Shape;166;g334773021e6_0_101"/>
          <p:cNvSpPr/>
          <p:nvPr/>
        </p:nvSpPr>
        <p:spPr>
          <a:xfrm>
            <a:off x="0" y="3503769"/>
            <a:ext cx="7620000" cy="477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7" name="Google Shape;167;g334773021e6_0_101"/>
          <p:cNvSpPr txBox="1"/>
          <p:nvPr/>
        </p:nvSpPr>
        <p:spPr>
          <a:xfrm>
            <a:off x="1908000" y="1485823"/>
            <a:ext cx="4743300" cy="1381500"/>
          </a:xfrm>
          <a:prstGeom prst="rect">
            <a:avLst/>
          </a:prstGeom>
          <a:noFill/>
          <a:ln>
            <a:noFill/>
          </a:ln>
        </p:spPr>
        <p:txBody>
          <a:bodyPr anchorCtr="0" anchor="t" bIns="74375" lIns="74375" spcFirstLastPara="1" rIns="74375" wrap="square" tIns="7437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sz="16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“pomáhat uspokojovat potřeby jednotlivých studentů a účinně podporovat genderovou rovnost a podněcovat k inovativním pedagogickým, didaktickým a metodickým přístupům.”</a:t>
            </a:r>
            <a:endParaRPr sz="16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168" name="Google Shape;168;g334773021e6_0_10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57506" y="267025"/>
            <a:ext cx="1341996" cy="1018801"/>
          </a:xfrm>
          <a:prstGeom prst="rect">
            <a:avLst/>
          </a:prstGeom>
          <a:noFill/>
          <a:ln>
            <a:noFill/>
          </a:ln>
        </p:spPr>
      </p:pic>
      <p:sp>
        <p:nvSpPr>
          <p:cNvPr id="169" name="Google Shape;169;g334773021e6_0_101"/>
          <p:cNvSpPr txBox="1"/>
          <p:nvPr/>
        </p:nvSpPr>
        <p:spPr>
          <a:xfrm>
            <a:off x="438663" y="307689"/>
            <a:ext cx="2055600" cy="800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b="1" i="0" lang="en" sz="23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OER</a:t>
            </a:r>
            <a:endParaRPr b="1" i="0" sz="23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None/>
            </a:pPr>
            <a:r>
              <a:rPr lang="en" sz="17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ZÁKLAD</a:t>
            </a:r>
            <a:endParaRPr b="0" i="0" sz="17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170" name="Google Shape;170;g334773021e6_0_101"/>
          <p:cNvCxnSpPr/>
          <p:nvPr/>
        </p:nvCxnSpPr>
        <p:spPr>
          <a:xfrm>
            <a:off x="-500" y="3498175"/>
            <a:ext cx="7635300" cy="540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171" name="Google Shape;171;g334773021e6_0_10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24382" y="3615631"/>
            <a:ext cx="885382" cy="309784"/>
          </a:xfrm>
          <a:prstGeom prst="rect">
            <a:avLst/>
          </a:prstGeom>
          <a:noFill/>
          <a:ln>
            <a:noFill/>
          </a:ln>
        </p:spPr>
      </p:pic>
      <p:sp>
        <p:nvSpPr>
          <p:cNvPr id="172" name="Google Shape;172;g334773021e6_0_101"/>
          <p:cNvSpPr txBox="1"/>
          <p:nvPr/>
        </p:nvSpPr>
        <p:spPr>
          <a:xfrm>
            <a:off x="1907850" y="2943750"/>
            <a:ext cx="6810600" cy="319500"/>
          </a:xfrm>
          <a:prstGeom prst="rect">
            <a:avLst/>
          </a:prstGeom>
          <a:noFill/>
          <a:ln>
            <a:noFill/>
          </a:ln>
        </p:spPr>
        <p:txBody>
          <a:bodyPr anchorCtr="0" anchor="t" bIns="74375" lIns="74375" spcFirstLastPara="1" rIns="74375" wrap="square" tIns="7437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lang="en" sz="1100">
                <a:solidFill>
                  <a:srgbClr val="45BEDF"/>
                </a:solidFill>
                <a:latin typeface="Open Sans"/>
                <a:ea typeface="Open Sans"/>
                <a:cs typeface="Open Sans"/>
                <a:sym typeface="Open Sans"/>
              </a:rPr>
              <a:t>Z UNESCO Doporučení k otevřeným vzdělávacím zdrojům</a:t>
            </a:r>
            <a:endParaRPr b="1" sz="1100">
              <a:solidFill>
                <a:srgbClr val="45BED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73" name="Google Shape;173;g334773021e6_0_101"/>
          <p:cNvSpPr txBox="1"/>
          <p:nvPr/>
        </p:nvSpPr>
        <p:spPr>
          <a:xfrm>
            <a:off x="1908000" y="3099850"/>
            <a:ext cx="2752200" cy="334800"/>
          </a:xfrm>
          <a:prstGeom prst="rect">
            <a:avLst/>
          </a:prstGeom>
          <a:noFill/>
          <a:ln>
            <a:noFill/>
          </a:ln>
        </p:spPr>
        <p:txBody>
          <a:bodyPr anchorCtr="0" anchor="t" bIns="74375" lIns="74375" spcFirstLastPara="1" rIns="74375" wrap="square" tIns="7437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en" sz="1200" u="sng" cap="none" strike="noStrike">
                <a:solidFill>
                  <a:schemeClr val="hlink"/>
                </a:solidFill>
                <a:latin typeface="Open Sans"/>
                <a:ea typeface="Open Sans"/>
                <a:cs typeface="Open Sans"/>
                <a:sym typeface="Open Sans"/>
                <a:hlinkClick r:id="rId5"/>
              </a:rPr>
              <a:t>https://tinyurl.com/openedrec</a:t>
            </a:r>
            <a:r>
              <a:rPr b="0" i="0" lang="en" sz="1200" u="none" cap="none" strike="noStrike">
                <a:solidFill>
                  <a:srgbClr val="45BEDF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 b="0" i="0" sz="1500" u="none" cap="none" strike="noStrik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177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g334773021e6_0_113"/>
          <p:cNvSpPr txBox="1"/>
          <p:nvPr/>
        </p:nvSpPr>
        <p:spPr>
          <a:xfrm>
            <a:off x="1755594" y="112966"/>
            <a:ext cx="5637900" cy="1326900"/>
          </a:xfrm>
          <a:prstGeom prst="rect">
            <a:avLst/>
          </a:prstGeom>
          <a:noFill/>
          <a:ln>
            <a:noFill/>
          </a:ln>
        </p:spPr>
        <p:txBody>
          <a:bodyPr anchorCtr="0" anchor="t" bIns="74375" lIns="74375" spcFirstLastPara="1" rIns="74375" wrap="square" tIns="74375">
            <a:spAutoFit/>
          </a:bodyPr>
          <a:lstStyle/>
          <a:p>
            <a:pPr indent="0" lvl="0" marL="0" marR="0" rtl="0" algn="l">
              <a:lnSpc>
                <a:spcPct val="91000"/>
              </a:lnSpc>
              <a:spcBef>
                <a:spcPts val="3100"/>
              </a:spcBef>
              <a:spcAft>
                <a:spcPts val="310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rPr b="1" i="0" lang="en" sz="1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Otevřené vzdělávání</a:t>
            </a:r>
            <a:r>
              <a:rPr b="1" lang="en" sz="18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1" i="0" lang="en" sz="1800" u="none" cap="none" strike="noStrike">
                <a:solidFill>
                  <a:srgbClr val="45BEDF"/>
                </a:solidFill>
                <a:latin typeface="Open Sans"/>
                <a:ea typeface="Open Sans"/>
                <a:cs typeface="Open Sans"/>
                <a:sym typeface="Open Sans"/>
              </a:rPr>
              <a:t>=</a:t>
            </a:r>
            <a:r>
              <a:rPr b="1" i="0" lang="en" sz="1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OER </a:t>
            </a:r>
            <a:r>
              <a:rPr b="1" i="0" lang="en" sz="2200" u="none" cap="none" strike="noStrike">
                <a:solidFill>
                  <a:srgbClr val="45BEDF"/>
                </a:solidFill>
                <a:latin typeface="Open Sans"/>
                <a:ea typeface="Open Sans"/>
                <a:cs typeface="Open Sans"/>
                <a:sym typeface="Open Sans"/>
              </a:rPr>
              <a:t>+</a:t>
            </a:r>
            <a:r>
              <a:rPr b="1" i="0" lang="en" sz="2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1" lang="en" sz="18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vhodné pedagogické metody</a:t>
            </a:r>
            <a:r>
              <a:rPr b="1" i="0" lang="en" sz="1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1" i="0" lang="en" sz="2200" u="none" cap="none" strike="noStrike">
                <a:solidFill>
                  <a:srgbClr val="45BEDF"/>
                </a:solidFill>
                <a:latin typeface="Open Sans"/>
                <a:ea typeface="Open Sans"/>
                <a:cs typeface="Open Sans"/>
                <a:sym typeface="Open Sans"/>
              </a:rPr>
              <a:t>+</a:t>
            </a:r>
            <a:r>
              <a:rPr b="1" i="0" lang="en" sz="2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1" lang="en" sz="18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dobře navržené vzdělávací cíle </a:t>
            </a:r>
            <a:r>
              <a:rPr b="1" i="0" lang="en" sz="2200" u="none" cap="none" strike="noStrike">
                <a:solidFill>
                  <a:srgbClr val="45BEDF"/>
                </a:solidFill>
                <a:latin typeface="Open Sans"/>
                <a:ea typeface="Open Sans"/>
                <a:cs typeface="Open Sans"/>
                <a:sym typeface="Open Sans"/>
              </a:rPr>
              <a:t>+</a:t>
            </a:r>
            <a:r>
              <a:rPr b="1" i="0" lang="en" sz="2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1" lang="en" sz="18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rozmanitost vzdělávacích aktivit</a:t>
            </a:r>
            <a:r>
              <a:rPr b="1" i="0" lang="en" sz="1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1" i="0" lang="en" sz="1800" u="none" cap="none" strike="noStrike">
                <a:solidFill>
                  <a:srgbClr val="45BEDF"/>
                </a:solidFill>
                <a:latin typeface="Open Sans"/>
                <a:ea typeface="Open Sans"/>
                <a:cs typeface="Open Sans"/>
                <a:sym typeface="Open Sans"/>
              </a:rPr>
              <a:t>=</a:t>
            </a:r>
            <a:endParaRPr b="1" i="0" sz="1800" u="none" cap="none" strike="noStrike">
              <a:solidFill>
                <a:srgbClr val="45BED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79" name="Google Shape;179;g334773021e6_0_113"/>
          <p:cNvSpPr/>
          <p:nvPr/>
        </p:nvSpPr>
        <p:spPr>
          <a:xfrm>
            <a:off x="0" y="3503769"/>
            <a:ext cx="7620000" cy="477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0" name="Google Shape;180;g334773021e6_0_113"/>
          <p:cNvSpPr txBox="1"/>
          <p:nvPr/>
        </p:nvSpPr>
        <p:spPr>
          <a:xfrm>
            <a:off x="1755600" y="1459338"/>
            <a:ext cx="5511900" cy="1073700"/>
          </a:xfrm>
          <a:prstGeom prst="rect">
            <a:avLst/>
          </a:prstGeom>
          <a:noFill/>
          <a:ln>
            <a:noFill/>
          </a:ln>
        </p:spPr>
        <p:txBody>
          <a:bodyPr anchorCtr="0" anchor="t" bIns="74375" lIns="74375" spcFirstLastPara="1" rIns="74375" wrap="square" tIns="7437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sz="15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“širší škála inovativních pedagogických možností, které zapojí vzdělávající i vzdělávané, aby se stali aktivnějšími účastníky vzdělávacích procesů a tvůrci obsahu jako členové rozmanitých a inkluzivních znalostních společností.”</a:t>
            </a:r>
            <a:endParaRPr sz="15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181" name="Google Shape;181;g334773021e6_0_11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57506" y="267025"/>
            <a:ext cx="1341996" cy="1018801"/>
          </a:xfrm>
          <a:prstGeom prst="rect">
            <a:avLst/>
          </a:prstGeom>
          <a:noFill/>
          <a:ln>
            <a:noFill/>
          </a:ln>
        </p:spPr>
      </p:pic>
      <p:sp>
        <p:nvSpPr>
          <p:cNvPr id="182" name="Google Shape;182;g334773021e6_0_113"/>
          <p:cNvSpPr txBox="1"/>
          <p:nvPr/>
        </p:nvSpPr>
        <p:spPr>
          <a:xfrm>
            <a:off x="438663" y="307689"/>
            <a:ext cx="2055600" cy="800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b="1" i="0" lang="en" sz="23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OER</a:t>
            </a:r>
            <a:endParaRPr b="1" i="0" sz="23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None/>
            </a:pPr>
            <a:r>
              <a:rPr lang="en" sz="17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ZÁKLAD</a:t>
            </a:r>
            <a:endParaRPr b="0" i="0" sz="17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183" name="Google Shape;183;g334773021e6_0_113"/>
          <p:cNvCxnSpPr/>
          <p:nvPr/>
        </p:nvCxnSpPr>
        <p:spPr>
          <a:xfrm>
            <a:off x="-500" y="3498175"/>
            <a:ext cx="7635300" cy="540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184" name="Google Shape;184;g334773021e6_0_11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24382" y="3615631"/>
            <a:ext cx="885382" cy="309784"/>
          </a:xfrm>
          <a:prstGeom prst="rect">
            <a:avLst/>
          </a:prstGeom>
          <a:noFill/>
          <a:ln>
            <a:noFill/>
          </a:ln>
        </p:spPr>
      </p:pic>
      <p:sp>
        <p:nvSpPr>
          <p:cNvPr id="185" name="Google Shape;185;g334773021e6_0_113"/>
          <p:cNvSpPr txBox="1"/>
          <p:nvPr/>
        </p:nvSpPr>
        <p:spPr>
          <a:xfrm>
            <a:off x="1907850" y="2943750"/>
            <a:ext cx="6810600" cy="319500"/>
          </a:xfrm>
          <a:prstGeom prst="rect">
            <a:avLst/>
          </a:prstGeom>
          <a:noFill/>
          <a:ln>
            <a:noFill/>
          </a:ln>
        </p:spPr>
        <p:txBody>
          <a:bodyPr anchorCtr="0" anchor="t" bIns="74375" lIns="74375" spcFirstLastPara="1" rIns="74375" wrap="square" tIns="7437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lang="en" sz="1100">
                <a:solidFill>
                  <a:srgbClr val="45BEDF"/>
                </a:solidFill>
                <a:latin typeface="Open Sans"/>
                <a:ea typeface="Open Sans"/>
                <a:cs typeface="Open Sans"/>
                <a:sym typeface="Open Sans"/>
              </a:rPr>
              <a:t>Z UNESCO Doporučení k otevřeným vzdělávacím zdrojům</a:t>
            </a:r>
            <a:endParaRPr b="1" sz="1100">
              <a:solidFill>
                <a:srgbClr val="45BED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86" name="Google Shape;186;g334773021e6_0_113"/>
          <p:cNvSpPr txBox="1"/>
          <p:nvPr/>
        </p:nvSpPr>
        <p:spPr>
          <a:xfrm>
            <a:off x="1908000" y="3099850"/>
            <a:ext cx="2752200" cy="334800"/>
          </a:xfrm>
          <a:prstGeom prst="rect">
            <a:avLst/>
          </a:prstGeom>
          <a:noFill/>
          <a:ln>
            <a:noFill/>
          </a:ln>
        </p:spPr>
        <p:txBody>
          <a:bodyPr anchorCtr="0" anchor="t" bIns="74375" lIns="74375" spcFirstLastPara="1" rIns="74375" wrap="square" tIns="7437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en" sz="1200" u="sng" cap="none" strike="noStrike">
                <a:solidFill>
                  <a:schemeClr val="hlink"/>
                </a:solidFill>
                <a:latin typeface="Open Sans"/>
                <a:ea typeface="Open Sans"/>
                <a:cs typeface="Open Sans"/>
                <a:sym typeface="Open Sans"/>
                <a:hlinkClick r:id="rId5"/>
              </a:rPr>
              <a:t>https://tinyurl.com/openedrec</a:t>
            </a:r>
            <a:r>
              <a:rPr b="0" i="0" lang="en" sz="1200" u="none" cap="none" strike="noStrike">
                <a:solidFill>
                  <a:srgbClr val="45BEDF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 b="0" i="0" sz="1500" u="none" cap="none" strike="noStrik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190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g334773021e6_0_125"/>
          <p:cNvSpPr/>
          <p:nvPr/>
        </p:nvSpPr>
        <p:spPr>
          <a:xfrm>
            <a:off x="0" y="3503769"/>
            <a:ext cx="7620000" cy="477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2" name="Google Shape;192;g334773021e6_0_125"/>
          <p:cNvSpPr txBox="1"/>
          <p:nvPr/>
        </p:nvSpPr>
        <p:spPr>
          <a:xfrm>
            <a:off x="2647675" y="1026150"/>
            <a:ext cx="4336800" cy="1359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lang="en" sz="24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Zajištění trvalého přístupu </a:t>
            </a:r>
            <a:endParaRPr sz="24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sz="22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Studenti budou mít přístup ke zdrojům i po ukončení kurzu.</a:t>
            </a:r>
            <a:endParaRPr sz="22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93" name="Google Shape;193;g334773021e6_0_125"/>
          <p:cNvSpPr/>
          <p:nvPr/>
        </p:nvSpPr>
        <p:spPr>
          <a:xfrm>
            <a:off x="0" y="0"/>
            <a:ext cx="1703100" cy="35037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94" name="Google Shape;194;g334773021e6_0_125"/>
          <p:cNvCxnSpPr/>
          <p:nvPr/>
        </p:nvCxnSpPr>
        <p:spPr>
          <a:xfrm>
            <a:off x="-500" y="3498175"/>
            <a:ext cx="7635300" cy="540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195" name="Google Shape;195;g334773021e6_0_12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4382" y="3615631"/>
            <a:ext cx="885382" cy="309784"/>
          </a:xfrm>
          <a:prstGeom prst="rect">
            <a:avLst/>
          </a:prstGeom>
          <a:noFill/>
          <a:ln>
            <a:noFill/>
          </a:ln>
        </p:spPr>
      </p:pic>
      <p:sp>
        <p:nvSpPr>
          <p:cNvPr id="196" name="Google Shape;196;g334773021e6_0_125"/>
          <p:cNvSpPr/>
          <p:nvPr/>
        </p:nvSpPr>
        <p:spPr>
          <a:xfrm>
            <a:off x="887950" y="908275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7" name="Google Shape;197;g334773021e6_0_125"/>
          <p:cNvSpPr txBox="1"/>
          <p:nvPr/>
        </p:nvSpPr>
        <p:spPr>
          <a:xfrm>
            <a:off x="168025" y="1047150"/>
            <a:ext cx="2073600" cy="131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b="1" lang="en" sz="230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Přínosy otevřeného vzdělávání pro </a:t>
            </a:r>
            <a:r>
              <a:rPr b="1" i="0" lang="en" sz="2300" u="none" cap="none" strike="noStrike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student</a:t>
            </a:r>
            <a:r>
              <a:rPr b="1" lang="en" sz="2300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y</a:t>
            </a:r>
            <a:endParaRPr b="1" i="0" sz="3000" u="none" cap="none" strike="noStrike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20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Google Shape;202;g334773021e6_0_135"/>
          <p:cNvSpPr/>
          <p:nvPr/>
        </p:nvSpPr>
        <p:spPr>
          <a:xfrm>
            <a:off x="0" y="3503769"/>
            <a:ext cx="7620000" cy="477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3" name="Google Shape;203;g334773021e6_0_135"/>
          <p:cNvSpPr txBox="1"/>
          <p:nvPr/>
        </p:nvSpPr>
        <p:spPr>
          <a:xfrm>
            <a:off x="2596600" y="628200"/>
            <a:ext cx="4695600" cy="2247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4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Podpora inkluze </a:t>
            </a:r>
            <a:endParaRPr sz="24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2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OER lze přizpůsobit tak, aby odrážely profily studentů a scénáře využití, které odpovídají potřebám inkluze na různých úrovních.</a:t>
            </a:r>
            <a:endParaRPr sz="22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04" name="Google Shape;204;g334773021e6_0_135"/>
          <p:cNvSpPr/>
          <p:nvPr/>
        </p:nvSpPr>
        <p:spPr>
          <a:xfrm>
            <a:off x="0" y="0"/>
            <a:ext cx="1703100" cy="35037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05" name="Google Shape;205;g334773021e6_0_135"/>
          <p:cNvCxnSpPr/>
          <p:nvPr/>
        </p:nvCxnSpPr>
        <p:spPr>
          <a:xfrm>
            <a:off x="-500" y="3498175"/>
            <a:ext cx="7635300" cy="540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206" name="Google Shape;206;g334773021e6_0_13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4382" y="3615631"/>
            <a:ext cx="885382" cy="309784"/>
          </a:xfrm>
          <a:prstGeom prst="rect">
            <a:avLst/>
          </a:prstGeom>
          <a:noFill/>
          <a:ln>
            <a:noFill/>
          </a:ln>
        </p:spPr>
      </p:pic>
      <p:sp>
        <p:nvSpPr>
          <p:cNvPr id="207" name="Google Shape;207;g334773021e6_0_135"/>
          <p:cNvSpPr/>
          <p:nvPr/>
        </p:nvSpPr>
        <p:spPr>
          <a:xfrm>
            <a:off x="887950" y="908275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8" name="Google Shape;208;g334773021e6_0_135"/>
          <p:cNvSpPr txBox="1"/>
          <p:nvPr/>
        </p:nvSpPr>
        <p:spPr>
          <a:xfrm>
            <a:off x="168025" y="1047150"/>
            <a:ext cx="2073600" cy="131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None/>
            </a:pPr>
            <a:r>
              <a:rPr b="1" lang="en" sz="23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Přínosy otevřeného vzdělávání pro </a:t>
            </a:r>
            <a:r>
              <a:rPr b="1" lang="en" sz="2300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studenty</a:t>
            </a:r>
            <a:endParaRPr b="1" sz="2300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212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g334773021e6_0_145"/>
          <p:cNvSpPr/>
          <p:nvPr/>
        </p:nvSpPr>
        <p:spPr>
          <a:xfrm>
            <a:off x="0" y="3503769"/>
            <a:ext cx="7620000" cy="477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4" name="Google Shape;214;g334773021e6_0_145"/>
          <p:cNvSpPr txBox="1"/>
          <p:nvPr/>
        </p:nvSpPr>
        <p:spPr>
          <a:xfrm>
            <a:off x="2616075" y="412950"/>
            <a:ext cx="4913400" cy="2586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4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Podpora diverzifikace učení </a:t>
            </a:r>
            <a:endParaRPr b="1" sz="24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2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OER jsou přístupné kdykoli a odkudkoli, opakovaně (a nepodceňujte hodnotu opakování!) a z různých zařízení a formátů. OER podporují také neformální a méně formální vzdělávací prostředí.</a:t>
            </a:r>
            <a:endParaRPr sz="22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15" name="Google Shape;215;g334773021e6_0_145"/>
          <p:cNvSpPr/>
          <p:nvPr/>
        </p:nvSpPr>
        <p:spPr>
          <a:xfrm>
            <a:off x="0" y="0"/>
            <a:ext cx="1703100" cy="35037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16" name="Google Shape;216;g334773021e6_0_145"/>
          <p:cNvCxnSpPr/>
          <p:nvPr/>
        </p:nvCxnSpPr>
        <p:spPr>
          <a:xfrm>
            <a:off x="-500" y="3498175"/>
            <a:ext cx="7635300" cy="540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217" name="Google Shape;217;g334773021e6_0_14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4382" y="3615631"/>
            <a:ext cx="885382" cy="309784"/>
          </a:xfrm>
          <a:prstGeom prst="rect">
            <a:avLst/>
          </a:prstGeom>
          <a:noFill/>
          <a:ln>
            <a:noFill/>
          </a:ln>
        </p:spPr>
      </p:pic>
      <p:sp>
        <p:nvSpPr>
          <p:cNvPr id="218" name="Google Shape;218;g334773021e6_0_145"/>
          <p:cNvSpPr/>
          <p:nvPr/>
        </p:nvSpPr>
        <p:spPr>
          <a:xfrm>
            <a:off x="887950" y="908275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9" name="Google Shape;219;g334773021e6_0_145"/>
          <p:cNvSpPr txBox="1"/>
          <p:nvPr/>
        </p:nvSpPr>
        <p:spPr>
          <a:xfrm>
            <a:off x="168025" y="1047150"/>
            <a:ext cx="2073600" cy="131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None/>
            </a:pPr>
            <a:r>
              <a:rPr b="1" lang="en" sz="23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Přínosy otevřeného vzdělávání pro </a:t>
            </a:r>
            <a:r>
              <a:rPr b="1" lang="en" sz="2300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studenty</a:t>
            </a:r>
            <a:endParaRPr b="1" sz="2300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223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Google Shape;224;g334773021e6_0_155"/>
          <p:cNvSpPr/>
          <p:nvPr/>
        </p:nvSpPr>
        <p:spPr>
          <a:xfrm>
            <a:off x="0" y="3503769"/>
            <a:ext cx="7620000" cy="477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5" name="Google Shape;225;g334773021e6_0_155"/>
          <p:cNvSpPr txBox="1"/>
          <p:nvPr/>
        </p:nvSpPr>
        <p:spPr>
          <a:xfrm>
            <a:off x="2607025" y="751650"/>
            <a:ext cx="4789200" cy="1908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4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Podpora celoživotního učení </a:t>
            </a:r>
            <a:endParaRPr b="1" sz="24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2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OER jsou dostupné všem bez rozdílu věku, kdykoli se kdokoli chce něco naučit nebo se k něčemu vrátit pro osvěžení paměti.</a:t>
            </a:r>
            <a:endParaRPr sz="22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26" name="Google Shape;226;g334773021e6_0_155"/>
          <p:cNvSpPr/>
          <p:nvPr/>
        </p:nvSpPr>
        <p:spPr>
          <a:xfrm>
            <a:off x="0" y="0"/>
            <a:ext cx="1703100" cy="35037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27" name="Google Shape;227;g334773021e6_0_155"/>
          <p:cNvCxnSpPr/>
          <p:nvPr/>
        </p:nvCxnSpPr>
        <p:spPr>
          <a:xfrm>
            <a:off x="-500" y="3498175"/>
            <a:ext cx="7635300" cy="540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228" name="Google Shape;228;g334773021e6_0_15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4382" y="3615631"/>
            <a:ext cx="885382" cy="309784"/>
          </a:xfrm>
          <a:prstGeom prst="rect">
            <a:avLst/>
          </a:prstGeom>
          <a:noFill/>
          <a:ln>
            <a:noFill/>
          </a:ln>
        </p:spPr>
      </p:pic>
      <p:sp>
        <p:nvSpPr>
          <p:cNvPr id="229" name="Google Shape;229;g334773021e6_0_155"/>
          <p:cNvSpPr/>
          <p:nvPr/>
        </p:nvSpPr>
        <p:spPr>
          <a:xfrm>
            <a:off x="887950" y="908275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0" name="Google Shape;230;g334773021e6_0_155"/>
          <p:cNvSpPr txBox="1"/>
          <p:nvPr/>
        </p:nvSpPr>
        <p:spPr>
          <a:xfrm>
            <a:off x="168025" y="1047150"/>
            <a:ext cx="2073600" cy="131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None/>
            </a:pPr>
            <a:r>
              <a:rPr b="1" lang="en" sz="23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Přínosy otevřeného vzdělávání pro </a:t>
            </a:r>
            <a:r>
              <a:rPr b="1" lang="en" sz="2300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studenty</a:t>
            </a:r>
            <a:endParaRPr b="1" sz="2300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234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Google Shape;235;g334773021e6_0_165"/>
          <p:cNvSpPr/>
          <p:nvPr/>
        </p:nvSpPr>
        <p:spPr>
          <a:xfrm>
            <a:off x="0" y="3503769"/>
            <a:ext cx="7620000" cy="477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6" name="Google Shape;236;g334773021e6_0_165"/>
          <p:cNvSpPr txBox="1"/>
          <p:nvPr/>
        </p:nvSpPr>
        <p:spPr>
          <a:xfrm>
            <a:off x="2611550" y="934375"/>
            <a:ext cx="4807200" cy="156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4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Šetření nákladů</a:t>
            </a:r>
            <a:r>
              <a:rPr lang="en" sz="24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 sz="24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2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Vysoké ceny mohou vést studenty k používání starších verzí některých publikací; s OER to není problém.</a:t>
            </a:r>
            <a:endParaRPr sz="22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37" name="Google Shape;237;g334773021e6_0_165"/>
          <p:cNvSpPr/>
          <p:nvPr/>
        </p:nvSpPr>
        <p:spPr>
          <a:xfrm>
            <a:off x="0" y="0"/>
            <a:ext cx="1703100" cy="35037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38" name="Google Shape;238;g334773021e6_0_165"/>
          <p:cNvCxnSpPr/>
          <p:nvPr/>
        </p:nvCxnSpPr>
        <p:spPr>
          <a:xfrm>
            <a:off x="-500" y="3498175"/>
            <a:ext cx="7635300" cy="540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239" name="Google Shape;239;g334773021e6_0_16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4382" y="3615631"/>
            <a:ext cx="885382" cy="309784"/>
          </a:xfrm>
          <a:prstGeom prst="rect">
            <a:avLst/>
          </a:prstGeom>
          <a:noFill/>
          <a:ln>
            <a:noFill/>
          </a:ln>
        </p:spPr>
      </p:pic>
      <p:sp>
        <p:nvSpPr>
          <p:cNvPr id="240" name="Google Shape;240;g334773021e6_0_165"/>
          <p:cNvSpPr/>
          <p:nvPr/>
        </p:nvSpPr>
        <p:spPr>
          <a:xfrm>
            <a:off x="887950" y="908275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1" name="Google Shape;241;g334773021e6_0_165"/>
          <p:cNvSpPr txBox="1"/>
          <p:nvPr/>
        </p:nvSpPr>
        <p:spPr>
          <a:xfrm>
            <a:off x="168025" y="1047150"/>
            <a:ext cx="2073600" cy="131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None/>
            </a:pPr>
            <a:r>
              <a:rPr b="1" lang="en" sz="23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Přínosy otevřeného vzdělávání pro </a:t>
            </a:r>
            <a:r>
              <a:rPr b="1" lang="en" sz="2300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studenty</a:t>
            </a:r>
            <a:endParaRPr b="1" sz="2300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245" name="Shape 2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Google Shape;246;g334773021e6_0_175"/>
          <p:cNvSpPr/>
          <p:nvPr/>
        </p:nvSpPr>
        <p:spPr>
          <a:xfrm>
            <a:off x="0" y="3503769"/>
            <a:ext cx="7620000" cy="477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7" name="Google Shape;247;g334773021e6_0_175"/>
          <p:cNvSpPr txBox="1"/>
          <p:nvPr/>
        </p:nvSpPr>
        <p:spPr>
          <a:xfrm>
            <a:off x="2626300" y="765025"/>
            <a:ext cx="5008500" cy="1908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4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Zlepšení studijních příležitostí </a:t>
            </a:r>
            <a:endParaRPr b="1" sz="24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2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Studenti, kteří používají OER, dosahují stejných nebo lepších výsledků než ti, kteří používají tradiční materiály.</a:t>
            </a:r>
            <a:endParaRPr b="0" i="0" sz="2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8" name="Google Shape;248;g334773021e6_0_175"/>
          <p:cNvSpPr/>
          <p:nvPr/>
        </p:nvSpPr>
        <p:spPr>
          <a:xfrm>
            <a:off x="0" y="0"/>
            <a:ext cx="1703100" cy="35037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49" name="Google Shape;249;g334773021e6_0_175"/>
          <p:cNvCxnSpPr/>
          <p:nvPr/>
        </p:nvCxnSpPr>
        <p:spPr>
          <a:xfrm>
            <a:off x="-500" y="3498175"/>
            <a:ext cx="7635300" cy="540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250" name="Google Shape;250;g334773021e6_0_17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4382" y="3615631"/>
            <a:ext cx="885382" cy="309784"/>
          </a:xfrm>
          <a:prstGeom prst="rect">
            <a:avLst/>
          </a:prstGeom>
          <a:noFill/>
          <a:ln>
            <a:noFill/>
          </a:ln>
        </p:spPr>
      </p:pic>
      <p:sp>
        <p:nvSpPr>
          <p:cNvPr id="251" name="Google Shape;251;g334773021e6_0_175"/>
          <p:cNvSpPr/>
          <p:nvPr/>
        </p:nvSpPr>
        <p:spPr>
          <a:xfrm>
            <a:off x="887950" y="908275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2" name="Google Shape;252;g334773021e6_0_175"/>
          <p:cNvSpPr txBox="1"/>
          <p:nvPr/>
        </p:nvSpPr>
        <p:spPr>
          <a:xfrm>
            <a:off x="168025" y="1047150"/>
            <a:ext cx="2073600" cy="131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None/>
            </a:pPr>
            <a:r>
              <a:rPr b="1" lang="en" sz="23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Přínosy otevřeného vzdělávání pro </a:t>
            </a:r>
            <a:r>
              <a:rPr b="1" lang="en" sz="2300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studenty</a:t>
            </a:r>
            <a:endParaRPr b="1" sz="2300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256" name="Shape 2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" name="Google Shape;257;g334773021e6_0_185"/>
          <p:cNvSpPr/>
          <p:nvPr/>
        </p:nvSpPr>
        <p:spPr>
          <a:xfrm>
            <a:off x="0" y="3503769"/>
            <a:ext cx="7620000" cy="477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8" name="Google Shape;258;g334773021e6_0_185"/>
          <p:cNvSpPr txBox="1"/>
          <p:nvPr/>
        </p:nvSpPr>
        <p:spPr>
          <a:xfrm>
            <a:off x="2604175" y="797550"/>
            <a:ext cx="4814700" cy="1908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4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Zajištění připravenosti </a:t>
            </a:r>
            <a:endParaRPr b="1" sz="24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2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OER mohou být dostupné od samého začátku kurzů, takže studenti s nimi mohou začít pracovat okamžitě.</a:t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9" name="Google Shape;259;g334773021e6_0_185"/>
          <p:cNvSpPr/>
          <p:nvPr/>
        </p:nvSpPr>
        <p:spPr>
          <a:xfrm>
            <a:off x="0" y="0"/>
            <a:ext cx="1703100" cy="35037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60" name="Google Shape;260;g334773021e6_0_185"/>
          <p:cNvCxnSpPr/>
          <p:nvPr/>
        </p:nvCxnSpPr>
        <p:spPr>
          <a:xfrm>
            <a:off x="-500" y="3498175"/>
            <a:ext cx="7635300" cy="540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261" name="Google Shape;261;g334773021e6_0_18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4382" y="3615631"/>
            <a:ext cx="885382" cy="309784"/>
          </a:xfrm>
          <a:prstGeom prst="rect">
            <a:avLst/>
          </a:prstGeom>
          <a:noFill/>
          <a:ln>
            <a:noFill/>
          </a:ln>
        </p:spPr>
      </p:pic>
      <p:sp>
        <p:nvSpPr>
          <p:cNvPr id="262" name="Google Shape;262;g334773021e6_0_185"/>
          <p:cNvSpPr/>
          <p:nvPr/>
        </p:nvSpPr>
        <p:spPr>
          <a:xfrm>
            <a:off x="887950" y="908275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3" name="Google Shape;263;g334773021e6_0_185"/>
          <p:cNvSpPr txBox="1"/>
          <p:nvPr/>
        </p:nvSpPr>
        <p:spPr>
          <a:xfrm>
            <a:off x="168025" y="1047150"/>
            <a:ext cx="2073600" cy="131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None/>
            </a:pPr>
            <a:r>
              <a:rPr b="1" lang="en" sz="23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Přínosy otevřeného vzdělávání pro </a:t>
            </a:r>
            <a:r>
              <a:rPr b="1" lang="en" sz="2300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studenty</a:t>
            </a:r>
            <a:endParaRPr b="1" sz="2300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g334773021e6_0_12"/>
          <p:cNvSpPr txBox="1"/>
          <p:nvPr/>
        </p:nvSpPr>
        <p:spPr>
          <a:xfrm>
            <a:off x="222150" y="122175"/>
            <a:ext cx="7175700" cy="3472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9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Vítejte v této sadě nástrojů Výhody otevřeného vzdělávání!</a:t>
            </a:r>
            <a:r>
              <a:rPr lang="en" sz="9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Jedná se o soubor nástrojů (slidů, letáků a karet), který připravila The European Network of Open Education Librarians (ENOEL). Cílem této sady je pomoci zvýšit povědomí o významu otevřeného vzdělávání a upozornit na přínosy pro studenty, učitele, instituce, společnost a knihovníky.</a:t>
            </a:r>
            <a:endParaRPr sz="9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9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lang="en" sz="8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Tento balíček obsahuje </a:t>
            </a:r>
            <a:r>
              <a:rPr b="1" lang="en" sz="8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karty</a:t>
            </a:r>
            <a:r>
              <a:rPr lang="en" sz="8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.</a:t>
            </a:r>
            <a:endParaRPr b="0" i="0" sz="8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8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* Rozměry slidů odpovídají kartám, aby se dobře zobrazovaly při použití na sociálních médiích. Každý slide si můžete stáhnout samostatně jako obrázek jpg.</a:t>
            </a:r>
            <a:endParaRPr b="0" i="0" sz="8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8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8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Šablony můžete použít přímo tak, jak jsou, nebo si je můžete upravit je pro své vlastní specifické potřeby. </a:t>
            </a:r>
            <a:endParaRPr b="1" sz="8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8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Při použití šablony bez úpravy</a:t>
            </a:r>
            <a:r>
              <a:rPr lang="en" sz="8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stačí stáhnout celý balíček nebo jednotlivé slidy, které chcete použít. </a:t>
            </a:r>
            <a:endParaRPr sz="8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8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Pokud chcete šablonu přizpůsobit svým potřebám, musíte:</a:t>
            </a:r>
            <a:endParaRPr b="1" sz="8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2794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4993"/>
              </a:buClr>
              <a:buSzPts val="800"/>
              <a:buFont typeface="Open Sans"/>
              <a:buChar char="-"/>
            </a:pPr>
            <a:r>
              <a:rPr lang="en" sz="8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Stáhnout nástroj, který chcete použít</a:t>
            </a:r>
            <a:endParaRPr sz="8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2794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4993"/>
              </a:buClr>
              <a:buSzPts val="800"/>
              <a:buFont typeface="Open Sans"/>
              <a:buChar char="-"/>
            </a:pPr>
            <a:r>
              <a:rPr lang="en" sz="8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Přizpůsobit jej svým potřebám (přidat logo vaší organizace, zavést jakoukoli jinou změnu, kterou považujete za vhodnou).</a:t>
            </a:r>
            <a:endParaRPr sz="8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2794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4993"/>
              </a:buClr>
              <a:buSzPts val="800"/>
              <a:buFont typeface="Open Sans"/>
              <a:buChar char="-"/>
            </a:pPr>
            <a:r>
              <a:rPr lang="en" sz="8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Ujistěte se, že je na upravené verzi uvedena poznámka: „Toto je upravená verze [název souboru (například Czech_3. OE Benefits - ENOEL cards</a:t>
            </a:r>
            <a:r>
              <a:rPr b="0" i="0" lang="en" sz="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)] [</a:t>
            </a:r>
            <a:r>
              <a:rPr lang="en" sz="8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odkaz na původní zdroj</a:t>
            </a:r>
            <a:r>
              <a:rPr b="0" i="0" lang="en" sz="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: </a:t>
            </a:r>
            <a:r>
              <a:rPr b="0" i="0" lang="en" sz="800" u="sng" cap="none" strike="noStrike">
                <a:solidFill>
                  <a:schemeClr val="accent5"/>
                </a:solidFill>
                <a:latin typeface="Open Sans"/>
                <a:ea typeface="Open Sans"/>
                <a:cs typeface="Open Sans"/>
                <a:sym typeface="Open Sans"/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https://zenodo.org/doi/10.5281/zenodo.5568482</a:t>
            </a:r>
            <a:r>
              <a:rPr b="0" i="0" lang="en" sz="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], autor:</a:t>
            </a:r>
            <a:r>
              <a:rPr lang="en" sz="8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0" i="0" lang="en" sz="800" u="sng" cap="none" strike="noStrike">
                <a:solidFill>
                  <a:schemeClr val="accent5"/>
                </a:solidFill>
                <a:latin typeface="Open Sans"/>
                <a:ea typeface="Open Sans"/>
                <a:cs typeface="Open Sans"/>
                <a:sym typeface="Open Sans"/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SPARC EUROPE</a:t>
            </a:r>
            <a:r>
              <a:rPr b="0" i="0" lang="en" sz="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(ENOEL), </a:t>
            </a:r>
            <a:r>
              <a:rPr b="0" i="0" lang="en" sz="800" u="sng" cap="none" strike="noStrike">
                <a:solidFill>
                  <a:schemeClr val="accent5"/>
                </a:solidFill>
                <a:latin typeface="Open Sans"/>
                <a:ea typeface="Open Sans"/>
                <a:cs typeface="Open Sans"/>
                <a:sym typeface="Open Sans"/>
                <a:hlinkClick r:id="rId5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CC BY</a:t>
            </a:r>
            <a:r>
              <a:rPr b="0" i="0" lang="en" sz="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.</a:t>
            </a:r>
            <a:r>
              <a:rPr b="0" i="0" lang="en" sz="7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” </a:t>
            </a:r>
            <a:endParaRPr b="0" i="0" sz="7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8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Níže naleznete stručný popis uspořádání balíčku a navrhované použití jednotlivých slidů. Jedná se pouze o návrhy; doporučujeme vám, abyste si vybrali a vytvořili nástroje na míru svým potřebám.</a:t>
            </a:r>
            <a:endParaRPr b="0" i="0" sz="8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8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8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Na snímku 3 </a:t>
            </a:r>
            <a:r>
              <a:rPr lang="en" sz="8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je uveden příklad, jak lze šablonu upravit, včetně umístění loga vaší organizace a prohlášení o autorství.</a:t>
            </a:r>
            <a:endParaRPr b="0" i="0" sz="8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8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8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Slidy 4-12</a:t>
            </a:r>
            <a:r>
              <a:rPr lang="en" sz="8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lze považovat za „upoutávky“; kladou základní otázky a uvádějí základní podstatu otevřených vzdělávacích zdrojů (OER). Můžete je použít jako úvod v prezentaci, abyste vzbudili zájem.</a:t>
            </a:r>
            <a:endParaRPr b="0" i="0" sz="8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8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8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Slajdy 13-63 </a:t>
            </a:r>
            <a:r>
              <a:rPr lang="en" sz="8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ukazují výhody OE pro pět různých zúčastněných stran: studenty (žluté pozadí), učitele (oranžové pozadí), instituce (tyrkysové pozadí), pro všechny (bílé pozadí) a pro knihovníky (modré pozadí). Můžete je použít k oslovení těchto konkrétních zúčastněných stran.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267" name="Shape 2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Google Shape;268;g334773021e6_0_195"/>
          <p:cNvSpPr txBox="1"/>
          <p:nvPr/>
        </p:nvSpPr>
        <p:spPr>
          <a:xfrm>
            <a:off x="2626300" y="582300"/>
            <a:ext cx="5008500" cy="2247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4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Zlepšení kvality </a:t>
            </a:r>
            <a:endParaRPr b="1" sz="24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2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OER umožňují zvyšování kvality a průběžné aktualizace spolu s rychlým šířením, což zajišťuje, že informace v nich obsažené jsou aktuální.</a:t>
            </a:r>
            <a:endParaRPr i="0" sz="1800" u="none" cap="none" strike="noStrike">
              <a:solidFill>
                <a:srgbClr val="000000"/>
              </a:solidFill>
            </a:endParaRPr>
          </a:p>
        </p:txBody>
      </p:sp>
      <p:sp>
        <p:nvSpPr>
          <p:cNvPr id="269" name="Google Shape;269;g334773021e6_0_195"/>
          <p:cNvSpPr/>
          <p:nvPr/>
        </p:nvSpPr>
        <p:spPr>
          <a:xfrm>
            <a:off x="0" y="3503769"/>
            <a:ext cx="7620000" cy="477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0" name="Google Shape;270;g334773021e6_0_195"/>
          <p:cNvSpPr/>
          <p:nvPr/>
        </p:nvSpPr>
        <p:spPr>
          <a:xfrm>
            <a:off x="0" y="0"/>
            <a:ext cx="1703100" cy="35037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71" name="Google Shape;271;g334773021e6_0_195"/>
          <p:cNvCxnSpPr/>
          <p:nvPr/>
        </p:nvCxnSpPr>
        <p:spPr>
          <a:xfrm>
            <a:off x="-500" y="3498175"/>
            <a:ext cx="7635300" cy="540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272" name="Google Shape;272;g334773021e6_0_19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4382" y="3615631"/>
            <a:ext cx="885382" cy="309784"/>
          </a:xfrm>
          <a:prstGeom prst="rect">
            <a:avLst/>
          </a:prstGeom>
          <a:noFill/>
          <a:ln>
            <a:noFill/>
          </a:ln>
        </p:spPr>
      </p:pic>
      <p:sp>
        <p:nvSpPr>
          <p:cNvPr id="273" name="Google Shape;273;g334773021e6_0_195"/>
          <p:cNvSpPr/>
          <p:nvPr/>
        </p:nvSpPr>
        <p:spPr>
          <a:xfrm>
            <a:off x="887950" y="908275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4" name="Google Shape;274;g334773021e6_0_195"/>
          <p:cNvSpPr txBox="1"/>
          <p:nvPr/>
        </p:nvSpPr>
        <p:spPr>
          <a:xfrm>
            <a:off x="168025" y="1047150"/>
            <a:ext cx="2073600" cy="131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None/>
            </a:pPr>
            <a:r>
              <a:rPr b="1" lang="en" sz="23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Přínosy otevřeného vzdělávání pro </a:t>
            </a:r>
            <a:r>
              <a:rPr b="1" lang="en" sz="2300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studenty</a:t>
            </a:r>
            <a:endParaRPr b="1" sz="2300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278" name="Shape 2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9" name="Google Shape;279;g334773021e6_0_205"/>
          <p:cNvSpPr txBox="1"/>
          <p:nvPr/>
        </p:nvSpPr>
        <p:spPr>
          <a:xfrm>
            <a:off x="2638700" y="751650"/>
            <a:ext cx="4782000" cy="1908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4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Odměna za otevřené praktiky</a:t>
            </a:r>
            <a:endParaRPr b="1" sz="24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2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Studenti mohou být uznáni jako součást autorského týmu a oceněni za svou práci a dovednosti.</a:t>
            </a:r>
            <a:endParaRPr b="0" i="0" sz="22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80" name="Google Shape;280;g334773021e6_0_205"/>
          <p:cNvSpPr/>
          <p:nvPr/>
        </p:nvSpPr>
        <p:spPr>
          <a:xfrm>
            <a:off x="0" y="3503769"/>
            <a:ext cx="7620000" cy="477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1" name="Google Shape;281;g334773021e6_0_205"/>
          <p:cNvSpPr/>
          <p:nvPr/>
        </p:nvSpPr>
        <p:spPr>
          <a:xfrm>
            <a:off x="0" y="0"/>
            <a:ext cx="1703100" cy="35037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82" name="Google Shape;282;g334773021e6_0_205"/>
          <p:cNvCxnSpPr/>
          <p:nvPr/>
        </p:nvCxnSpPr>
        <p:spPr>
          <a:xfrm>
            <a:off x="-500" y="3498175"/>
            <a:ext cx="7635300" cy="540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283" name="Google Shape;283;g334773021e6_0_20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4382" y="3615631"/>
            <a:ext cx="885382" cy="309784"/>
          </a:xfrm>
          <a:prstGeom prst="rect">
            <a:avLst/>
          </a:prstGeom>
          <a:noFill/>
          <a:ln>
            <a:noFill/>
          </a:ln>
        </p:spPr>
      </p:pic>
      <p:sp>
        <p:nvSpPr>
          <p:cNvPr id="284" name="Google Shape;284;g334773021e6_0_205"/>
          <p:cNvSpPr/>
          <p:nvPr/>
        </p:nvSpPr>
        <p:spPr>
          <a:xfrm>
            <a:off x="887950" y="908275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5" name="Google Shape;285;g334773021e6_0_205"/>
          <p:cNvSpPr txBox="1"/>
          <p:nvPr/>
        </p:nvSpPr>
        <p:spPr>
          <a:xfrm>
            <a:off x="168025" y="1047150"/>
            <a:ext cx="2073600" cy="131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None/>
            </a:pPr>
            <a:r>
              <a:rPr b="1" lang="en" sz="23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Přínosy otevřeného vzdělávání pro </a:t>
            </a:r>
            <a:r>
              <a:rPr b="1" lang="en" sz="2300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studenty</a:t>
            </a:r>
            <a:endParaRPr b="1" sz="2300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289" name="Shape 2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" name="Google Shape;290;g334773021e6_0_215"/>
          <p:cNvSpPr txBox="1"/>
          <p:nvPr/>
        </p:nvSpPr>
        <p:spPr>
          <a:xfrm>
            <a:off x="2571525" y="1105350"/>
            <a:ext cx="4797600" cy="1262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4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Možnost (víc než jen) žádných nákladů</a:t>
            </a:r>
            <a:endParaRPr b="1" sz="24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2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OER = zdarma + oprávnění</a:t>
            </a:r>
            <a:endParaRPr b="0" i="0" sz="2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1" name="Google Shape;291;g334773021e6_0_215"/>
          <p:cNvSpPr/>
          <p:nvPr/>
        </p:nvSpPr>
        <p:spPr>
          <a:xfrm>
            <a:off x="0" y="3503769"/>
            <a:ext cx="7620000" cy="477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2" name="Google Shape;292;g334773021e6_0_215"/>
          <p:cNvSpPr/>
          <p:nvPr/>
        </p:nvSpPr>
        <p:spPr>
          <a:xfrm>
            <a:off x="0" y="0"/>
            <a:ext cx="1703100" cy="35037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93" name="Google Shape;293;g334773021e6_0_215"/>
          <p:cNvCxnSpPr/>
          <p:nvPr/>
        </p:nvCxnSpPr>
        <p:spPr>
          <a:xfrm>
            <a:off x="-500" y="3498175"/>
            <a:ext cx="7635300" cy="540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294" name="Google Shape;294;g334773021e6_0_21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4382" y="3615631"/>
            <a:ext cx="885382" cy="309784"/>
          </a:xfrm>
          <a:prstGeom prst="rect">
            <a:avLst/>
          </a:prstGeom>
          <a:noFill/>
          <a:ln>
            <a:noFill/>
          </a:ln>
        </p:spPr>
      </p:pic>
      <p:sp>
        <p:nvSpPr>
          <p:cNvPr id="295" name="Google Shape;295;g334773021e6_0_215"/>
          <p:cNvSpPr/>
          <p:nvPr/>
        </p:nvSpPr>
        <p:spPr>
          <a:xfrm>
            <a:off x="887950" y="908275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6" name="Google Shape;296;g334773021e6_0_215"/>
          <p:cNvSpPr txBox="1"/>
          <p:nvPr/>
        </p:nvSpPr>
        <p:spPr>
          <a:xfrm>
            <a:off x="168025" y="1047150"/>
            <a:ext cx="2073600" cy="131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None/>
            </a:pPr>
            <a:r>
              <a:rPr b="1" lang="en" sz="23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Přínosy otevřeného vzdělávání pro </a:t>
            </a:r>
            <a:r>
              <a:rPr b="1" lang="en" sz="2300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studenty</a:t>
            </a:r>
            <a:endParaRPr b="1" sz="2300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300" name="Shape 3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1" name="Google Shape;301;g334773021e6_0_225"/>
          <p:cNvSpPr/>
          <p:nvPr/>
        </p:nvSpPr>
        <p:spPr>
          <a:xfrm>
            <a:off x="0" y="3503769"/>
            <a:ext cx="7620000" cy="477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2" name="Google Shape;302;g334773021e6_0_225"/>
          <p:cNvSpPr txBox="1"/>
          <p:nvPr/>
        </p:nvSpPr>
        <p:spPr>
          <a:xfrm>
            <a:off x="2611550" y="612900"/>
            <a:ext cx="5088300" cy="2277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4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Zajištění lepšího vzdělávání = zajištění lepší budoucnosti</a:t>
            </a:r>
            <a:br>
              <a:rPr b="1" i="0" lang="en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</a:br>
            <a:r>
              <a:rPr b="0" i="0" lang="en" sz="2200" u="sng" cap="none" strike="noStrike">
                <a:solidFill>
                  <a:schemeClr val="hlink"/>
                </a:solidFill>
                <a:latin typeface="Open Sans"/>
                <a:ea typeface="Open Sans"/>
                <a:cs typeface="Open Sans"/>
                <a:sym typeface="Open Sans"/>
                <a:hlinkClick r:id="rId3"/>
              </a:rPr>
              <a:t>SDG 4</a:t>
            </a:r>
            <a:r>
              <a:rPr b="0" i="0" lang="en" sz="2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: </a:t>
            </a:r>
            <a:r>
              <a:rPr lang="en" sz="22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„Zajistit inkluzivní a spravedlivé kvalitní vzdělávání a podporovat příležitosti k celoživotnímu učení pro všechny.“</a:t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3" name="Google Shape;303;g334773021e6_0_225"/>
          <p:cNvSpPr/>
          <p:nvPr/>
        </p:nvSpPr>
        <p:spPr>
          <a:xfrm>
            <a:off x="0" y="0"/>
            <a:ext cx="1703100" cy="35037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304" name="Google Shape;304;g334773021e6_0_225"/>
          <p:cNvCxnSpPr/>
          <p:nvPr/>
        </p:nvCxnSpPr>
        <p:spPr>
          <a:xfrm>
            <a:off x="-500" y="3498175"/>
            <a:ext cx="7635300" cy="540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305" name="Google Shape;305;g334773021e6_0_225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24382" y="3615631"/>
            <a:ext cx="885382" cy="309784"/>
          </a:xfrm>
          <a:prstGeom prst="rect">
            <a:avLst/>
          </a:prstGeom>
          <a:noFill/>
          <a:ln>
            <a:noFill/>
          </a:ln>
        </p:spPr>
      </p:pic>
      <p:sp>
        <p:nvSpPr>
          <p:cNvPr id="306" name="Google Shape;306;g334773021e6_0_225"/>
          <p:cNvSpPr/>
          <p:nvPr/>
        </p:nvSpPr>
        <p:spPr>
          <a:xfrm>
            <a:off x="887950" y="908275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7" name="Google Shape;307;g334773021e6_0_225"/>
          <p:cNvSpPr txBox="1"/>
          <p:nvPr/>
        </p:nvSpPr>
        <p:spPr>
          <a:xfrm>
            <a:off x="168025" y="1047150"/>
            <a:ext cx="2073600" cy="131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None/>
            </a:pPr>
            <a:r>
              <a:rPr b="1" lang="en" sz="23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Přínosy otevřeného vzdělávání pro </a:t>
            </a:r>
            <a:r>
              <a:rPr b="1" lang="en" sz="2300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studenty</a:t>
            </a:r>
            <a:endParaRPr b="1" sz="2300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311" name="Shape 3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2" name="Google Shape;312;g334773021e6_0_235"/>
          <p:cNvSpPr txBox="1"/>
          <p:nvPr/>
        </p:nvSpPr>
        <p:spPr>
          <a:xfrm>
            <a:off x="2616075" y="751650"/>
            <a:ext cx="5088300" cy="1908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4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Zlepšení porozumění</a:t>
            </a:r>
            <a:endParaRPr b="1" sz="24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2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Studenti si mohou revidovat pojmy/myšlenky s využitím škály různých zdrojů (tj. zopakovat stejný pojem s použitím jiného vysvětlení).</a:t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3" name="Google Shape;313;g334773021e6_0_235"/>
          <p:cNvSpPr/>
          <p:nvPr/>
        </p:nvSpPr>
        <p:spPr>
          <a:xfrm>
            <a:off x="0" y="3503769"/>
            <a:ext cx="7620000" cy="477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4" name="Google Shape;314;g334773021e6_0_235"/>
          <p:cNvSpPr/>
          <p:nvPr/>
        </p:nvSpPr>
        <p:spPr>
          <a:xfrm>
            <a:off x="0" y="0"/>
            <a:ext cx="1703100" cy="35037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315" name="Google Shape;315;g334773021e6_0_235"/>
          <p:cNvCxnSpPr/>
          <p:nvPr/>
        </p:nvCxnSpPr>
        <p:spPr>
          <a:xfrm>
            <a:off x="-500" y="3498175"/>
            <a:ext cx="7635300" cy="540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316" name="Google Shape;316;g334773021e6_0_23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4382" y="3615631"/>
            <a:ext cx="885382" cy="309784"/>
          </a:xfrm>
          <a:prstGeom prst="rect">
            <a:avLst/>
          </a:prstGeom>
          <a:noFill/>
          <a:ln>
            <a:noFill/>
          </a:ln>
        </p:spPr>
      </p:pic>
      <p:sp>
        <p:nvSpPr>
          <p:cNvPr id="317" name="Google Shape;317;g334773021e6_0_235"/>
          <p:cNvSpPr/>
          <p:nvPr/>
        </p:nvSpPr>
        <p:spPr>
          <a:xfrm>
            <a:off x="887950" y="908275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8" name="Google Shape;318;g334773021e6_0_235"/>
          <p:cNvSpPr txBox="1"/>
          <p:nvPr/>
        </p:nvSpPr>
        <p:spPr>
          <a:xfrm>
            <a:off x="168025" y="1047150"/>
            <a:ext cx="2073600" cy="131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None/>
            </a:pPr>
            <a:r>
              <a:rPr b="1" lang="en" sz="23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Přínosy otevřeného vzdělávání pro </a:t>
            </a:r>
            <a:r>
              <a:rPr b="1" lang="en" sz="2300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studenty</a:t>
            </a:r>
            <a:endParaRPr b="1" sz="2300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322" name="Shape 3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3" name="Google Shape;323;g334773021e6_0_245"/>
          <p:cNvSpPr txBox="1"/>
          <p:nvPr/>
        </p:nvSpPr>
        <p:spPr>
          <a:xfrm>
            <a:off x="2595550" y="723900"/>
            <a:ext cx="4608300" cy="196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rPr b="1" lang="en" sz="24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Společná tvorba</a:t>
            </a:r>
            <a:endParaRPr b="1" sz="24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rPr lang="en" sz="22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OER dávají studentům příležitost stát se partnery při společném tvoření, z čehož mají sami prospěch.</a:t>
            </a:r>
            <a:endParaRPr i="0" sz="2200" u="none" cap="none" strike="noStrike">
              <a:solidFill>
                <a:srgbClr val="000000"/>
              </a:solidFill>
            </a:endParaRPr>
          </a:p>
        </p:txBody>
      </p:sp>
      <p:sp>
        <p:nvSpPr>
          <p:cNvPr id="324" name="Google Shape;324;g334773021e6_0_245"/>
          <p:cNvSpPr/>
          <p:nvPr/>
        </p:nvSpPr>
        <p:spPr>
          <a:xfrm>
            <a:off x="0" y="3503769"/>
            <a:ext cx="7620000" cy="477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5" name="Google Shape;325;g334773021e6_0_245"/>
          <p:cNvSpPr/>
          <p:nvPr/>
        </p:nvSpPr>
        <p:spPr>
          <a:xfrm>
            <a:off x="0" y="0"/>
            <a:ext cx="1703100" cy="35037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326" name="Google Shape;326;g334773021e6_0_245"/>
          <p:cNvCxnSpPr/>
          <p:nvPr/>
        </p:nvCxnSpPr>
        <p:spPr>
          <a:xfrm>
            <a:off x="-500" y="3498175"/>
            <a:ext cx="7635300" cy="540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327" name="Google Shape;327;g334773021e6_0_24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4382" y="3615631"/>
            <a:ext cx="885382" cy="309784"/>
          </a:xfrm>
          <a:prstGeom prst="rect">
            <a:avLst/>
          </a:prstGeom>
          <a:noFill/>
          <a:ln>
            <a:noFill/>
          </a:ln>
        </p:spPr>
      </p:pic>
      <p:sp>
        <p:nvSpPr>
          <p:cNvPr id="328" name="Google Shape;328;g334773021e6_0_245"/>
          <p:cNvSpPr/>
          <p:nvPr/>
        </p:nvSpPr>
        <p:spPr>
          <a:xfrm>
            <a:off x="887950" y="908275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9" name="Google Shape;329;g334773021e6_0_245"/>
          <p:cNvSpPr txBox="1"/>
          <p:nvPr/>
        </p:nvSpPr>
        <p:spPr>
          <a:xfrm>
            <a:off x="168025" y="1047150"/>
            <a:ext cx="2073600" cy="131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None/>
            </a:pPr>
            <a:r>
              <a:rPr b="1" lang="en" sz="23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Přínosy otevřeného vzdělávání pro </a:t>
            </a:r>
            <a:r>
              <a:rPr b="1" lang="en" sz="2300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studenty</a:t>
            </a:r>
            <a:endParaRPr b="1" sz="2300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accent4"/>
        </a:solidFill>
      </p:bgPr>
    </p:bg>
    <p:spTree>
      <p:nvGrpSpPr>
        <p:cNvPr id="333" name="Shape 3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4" name="Google Shape;334;g334773021e6_0_255"/>
          <p:cNvSpPr/>
          <p:nvPr/>
        </p:nvSpPr>
        <p:spPr>
          <a:xfrm>
            <a:off x="0" y="3503769"/>
            <a:ext cx="7620000" cy="477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35" name="Google Shape;335;g334773021e6_0_255"/>
          <p:cNvSpPr txBox="1"/>
          <p:nvPr/>
        </p:nvSpPr>
        <p:spPr>
          <a:xfrm>
            <a:off x="2584075" y="420450"/>
            <a:ext cx="4623600" cy="2570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3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Možnost přizpůsobení </a:t>
            </a:r>
            <a:endParaRPr b="1" sz="23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2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Učitelé si mohou OER (částečně nebo zcela) přizpůsobit, aby vytvořili nejlepší kombinaci výukových materiálů pro každou zkušenost v učení při neustálém zlepšování kvality OER.</a:t>
            </a:r>
            <a:endParaRPr i="0" sz="2200" u="none" cap="none" strike="noStrike">
              <a:solidFill>
                <a:srgbClr val="004993"/>
              </a:solidFill>
            </a:endParaRPr>
          </a:p>
        </p:txBody>
      </p:sp>
      <p:sp>
        <p:nvSpPr>
          <p:cNvPr id="336" name="Google Shape;336;g334773021e6_0_255"/>
          <p:cNvSpPr/>
          <p:nvPr/>
        </p:nvSpPr>
        <p:spPr>
          <a:xfrm>
            <a:off x="0" y="0"/>
            <a:ext cx="1703100" cy="35037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337" name="Google Shape;337;g334773021e6_0_255"/>
          <p:cNvCxnSpPr/>
          <p:nvPr/>
        </p:nvCxnSpPr>
        <p:spPr>
          <a:xfrm>
            <a:off x="-500" y="3498175"/>
            <a:ext cx="7635300" cy="540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338" name="Google Shape;338;g334773021e6_0_25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4382" y="3615631"/>
            <a:ext cx="885382" cy="309784"/>
          </a:xfrm>
          <a:prstGeom prst="rect">
            <a:avLst/>
          </a:prstGeom>
          <a:noFill/>
          <a:ln>
            <a:noFill/>
          </a:ln>
        </p:spPr>
      </p:pic>
      <p:sp>
        <p:nvSpPr>
          <p:cNvPr id="339" name="Google Shape;339;g334773021e6_0_255"/>
          <p:cNvSpPr/>
          <p:nvPr/>
        </p:nvSpPr>
        <p:spPr>
          <a:xfrm>
            <a:off x="887950" y="908275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0" name="Google Shape;340;g334773021e6_0_255"/>
          <p:cNvSpPr txBox="1"/>
          <p:nvPr/>
        </p:nvSpPr>
        <p:spPr>
          <a:xfrm>
            <a:off x="168025" y="1047150"/>
            <a:ext cx="2073600" cy="131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b="1" lang="en" sz="230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Přínosy otevřeného vzdělávání pro</a:t>
            </a:r>
            <a:r>
              <a:rPr b="1" i="0" lang="en" sz="23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1" i="0" lang="en" sz="2300" u="none" cap="none" strike="noStrike">
                <a:solidFill>
                  <a:schemeClr val="accent4"/>
                </a:solidFill>
                <a:latin typeface="Open Sans"/>
                <a:ea typeface="Open Sans"/>
                <a:cs typeface="Open Sans"/>
                <a:sym typeface="Open Sans"/>
              </a:rPr>
              <a:t>učitele</a:t>
            </a:r>
            <a:endParaRPr b="1" i="0" sz="3000" u="none" cap="none" strike="noStrike">
              <a:solidFill>
                <a:schemeClr val="accent4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accent4"/>
        </a:solidFill>
      </p:bgPr>
    </p:bg>
    <p:spTree>
      <p:nvGrpSpPr>
        <p:cNvPr id="344" name="Shape 3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5" name="Google Shape;345;g334773021e6_0_265"/>
          <p:cNvSpPr/>
          <p:nvPr/>
        </p:nvSpPr>
        <p:spPr>
          <a:xfrm>
            <a:off x="0" y="3503769"/>
            <a:ext cx="7620000" cy="477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6" name="Google Shape;346;g334773021e6_0_265"/>
          <p:cNvSpPr txBox="1"/>
          <p:nvPr/>
        </p:nvSpPr>
        <p:spPr>
          <a:xfrm>
            <a:off x="2717125" y="589950"/>
            <a:ext cx="4832100" cy="2232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3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Zajištění otevřených pedagogik</a:t>
            </a:r>
            <a:endParaRPr b="1" sz="23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2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Díky OER jsou studenti hluboce zapojeni do vzdělávacího procesu a do tvorby studijních materiálů, které se pod vedením učitele v podstatě stávají jejich vlastními.</a:t>
            </a:r>
            <a:endParaRPr b="0" i="0" sz="2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7" name="Google Shape;347;g334773021e6_0_265"/>
          <p:cNvSpPr/>
          <p:nvPr/>
        </p:nvSpPr>
        <p:spPr>
          <a:xfrm>
            <a:off x="0" y="0"/>
            <a:ext cx="1703100" cy="35037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348" name="Google Shape;348;g334773021e6_0_265"/>
          <p:cNvCxnSpPr/>
          <p:nvPr/>
        </p:nvCxnSpPr>
        <p:spPr>
          <a:xfrm>
            <a:off x="-500" y="3498175"/>
            <a:ext cx="7635300" cy="540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349" name="Google Shape;349;g334773021e6_0_26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4382" y="3615631"/>
            <a:ext cx="885382" cy="309784"/>
          </a:xfrm>
          <a:prstGeom prst="rect">
            <a:avLst/>
          </a:prstGeom>
          <a:noFill/>
          <a:ln>
            <a:noFill/>
          </a:ln>
        </p:spPr>
      </p:pic>
      <p:sp>
        <p:nvSpPr>
          <p:cNvPr id="350" name="Google Shape;350;g334773021e6_0_265"/>
          <p:cNvSpPr/>
          <p:nvPr/>
        </p:nvSpPr>
        <p:spPr>
          <a:xfrm>
            <a:off x="887950" y="908275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1" name="Google Shape;351;g334773021e6_0_265"/>
          <p:cNvSpPr txBox="1"/>
          <p:nvPr/>
        </p:nvSpPr>
        <p:spPr>
          <a:xfrm>
            <a:off x="168025" y="1047150"/>
            <a:ext cx="2073600" cy="131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None/>
            </a:pPr>
            <a:r>
              <a:rPr b="1" lang="en" sz="23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Přínosy otevřeného vzdělávání pro </a:t>
            </a:r>
            <a:r>
              <a:rPr b="1" lang="en" sz="2300">
                <a:solidFill>
                  <a:schemeClr val="accent4"/>
                </a:solidFill>
                <a:latin typeface="Open Sans"/>
                <a:ea typeface="Open Sans"/>
                <a:cs typeface="Open Sans"/>
                <a:sym typeface="Open Sans"/>
              </a:rPr>
              <a:t>učitele</a:t>
            </a:r>
            <a:endParaRPr b="1" sz="2300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accent4"/>
        </a:solidFill>
      </p:bgPr>
    </p:bg>
    <p:spTree>
      <p:nvGrpSpPr>
        <p:cNvPr id="355" name="Shape 3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6" name="Google Shape;356;g334773021e6_0_275"/>
          <p:cNvSpPr/>
          <p:nvPr/>
        </p:nvSpPr>
        <p:spPr>
          <a:xfrm>
            <a:off x="0" y="3503769"/>
            <a:ext cx="7620000" cy="477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7" name="Google Shape;357;g334773021e6_0_275"/>
          <p:cNvSpPr txBox="1"/>
          <p:nvPr/>
        </p:nvSpPr>
        <p:spPr>
          <a:xfrm>
            <a:off x="2626750" y="759300"/>
            <a:ext cx="4878900" cy="1893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3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Zvyšování reputace</a:t>
            </a:r>
            <a:endParaRPr b="1" sz="23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2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Kvalitní OER zvyšují reputaci učitele na místní i globální úrovni a zároveň nabízejí nové příležitosti ke spolupráci s kolegy z celého světa.</a:t>
            </a:r>
            <a:endParaRPr b="0" i="0" sz="2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8" name="Google Shape;358;g334773021e6_0_275"/>
          <p:cNvSpPr/>
          <p:nvPr/>
        </p:nvSpPr>
        <p:spPr>
          <a:xfrm>
            <a:off x="0" y="0"/>
            <a:ext cx="1703100" cy="35037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359" name="Google Shape;359;g334773021e6_0_275"/>
          <p:cNvCxnSpPr/>
          <p:nvPr/>
        </p:nvCxnSpPr>
        <p:spPr>
          <a:xfrm>
            <a:off x="-500" y="3498175"/>
            <a:ext cx="7635300" cy="540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360" name="Google Shape;360;g334773021e6_0_27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4382" y="3615631"/>
            <a:ext cx="885382" cy="309784"/>
          </a:xfrm>
          <a:prstGeom prst="rect">
            <a:avLst/>
          </a:prstGeom>
          <a:noFill/>
          <a:ln>
            <a:noFill/>
          </a:ln>
        </p:spPr>
      </p:pic>
      <p:sp>
        <p:nvSpPr>
          <p:cNvPr id="361" name="Google Shape;361;g334773021e6_0_275"/>
          <p:cNvSpPr/>
          <p:nvPr/>
        </p:nvSpPr>
        <p:spPr>
          <a:xfrm>
            <a:off x="887950" y="908275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2" name="Google Shape;362;g334773021e6_0_275"/>
          <p:cNvSpPr txBox="1"/>
          <p:nvPr/>
        </p:nvSpPr>
        <p:spPr>
          <a:xfrm>
            <a:off x="168025" y="1047150"/>
            <a:ext cx="2073600" cy="131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None/>
            </a:pPr>
            <a:r>
              <a:rPr b="1" lang="en" sz="23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Přínosy otevřeného vzdělávání pro </a:t>
            </a:r>
            <a:r>
              <a:rPr b="1" lang="en" sz="2300">
                <a:solidFill>
                  <a:schemeClr val="accent4"/>
                </a:solidFill>
                <a:latin typeface="Open Sans"/>
                <a:ea typeface="Open Sans"/>
                <a:cs typeface="Open Sans"/>
                <a:sym typeface="Open Sans"/>
              </a:rPr>
              <a:t>učitele</a:t>
            </a:r>
            <a:endParaRPr b="1" sz="2300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accent4"/>
        </a:solidFill>
      </p:bgPr>
    </p:bg>
    <p:spTree>
      <p:nvGrpSpPr>
        <p:cNvPr id="366" name="Shape 3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7" name="Google Shape;367;g334773021e6_0_285"/>
          <p:cNvSpPr/>
          <p:nvPr/>
        </p:nvSpPr>
        <p:spPr>
          <a:xfrm>
            <a:off x="0" y="3503769"/>
            <a:ext cx="7620000" cy="477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8" name="Google Shape;368;g334773021e6_0_285"/>
          <p:cNvSpPr txBox="1"/>
          <p:nvPr/>
        </p:nvSpPr>
        <p:spPr>
          <a:xfrm>
            <a:off x="2609375" y="921000"/>
            <a:ext cx="5088300" cy="156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4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Snížení pracovní zátěže</a:t>
            </a:r>
            <a:endParaRPr b="1" sz="24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2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Učitelé nemusí pokaždé znovu vynalézat kolo, ale mohou znovu použít to, co již existuje.</a:t>
            </a:r>
            <a:endParaRPr i="0" sz="2200" u="none" cap="none" strike="noStrike">
              <a:solidFill>
                <a:srgbClr val="000000"/>
              </a:solidFill>
            </a:endParaRPr>
          </a:p>
        </p:txBody>
      </p:sp>
      <p:sp>
        <p:nvSpPr>
          <p:cNvPr id="369" name="Google Shape;369;g334773021e6_0_285"/>
          <p:cNvSpPr/>
          <p:nvPr/>
        </p:nvSpPr>
        <p:spPr>
          <a:xfrm>
            <a:off x="0" y="0"/>
            <a:ext cx="1703100" cy="35037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370" name="Google Shape;370;g334773021e6_0_285"/>
          <p:cNvCxnSpPr/>
          <p:nvPr/>
        </p:nvCxnSpPr>
        <p:spPr>
          <a:xfrm>
            <a:off x="-500" y="3498175"/>
            <a:ext cx="7635300" cy="540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371" name="Google Shape;371;g334773021e6_0_28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4382" y="3615631"/>
            <a:ext cx="885382" cy="309784"/>
          </a:xfrm>
          <a:prstGeom prst="rect">
            <a:avLst/>
          </a:prstGeom>
          <a:noFill/>
          <a:ln>
            <a:noFill/>
          </a:ln>
        </p:spPr>
      </p:pic>
      <p:sp>
        <p:nvSpPr>
          <p:cNvPr id="372" name="Google Shape;372;g334773021e6_0_285"/>
          <p:cNvSpPr/>
          <p:nvPr/>
        </p:nvSpPr>
        <p:spPr>
          <a:xfrm>
            <a:off x="887950" y="908275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3" name="Google Shape;373;g334773021e6_0_285"/>
          <p:cNvSpPr txBox="1"/>
          <p:nvPr/>
        </p:nvSpPr>
        <p:spPr>
          <a:xfrm>
            <a:off x="168025" y="1047150"/>
            <a:ext cx="2073600" cy="131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None/>
            </a:pPr>
            <a:r>
              <a:rPr b="1" lang="en" sz="23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Přínosy otevřeného vzdělávání pro </a:t>
            </a:r>
            <a:r>
              <a:rPr b="1" lang="en" sz="2300">
                <a:solidFill>
                  <a:schemeClr val="accent4"/>
                </a:solidFill>
                <a:latin typeface="Open Sans"/>
                <a:ea typeface="Open Sans"/>
                <a:cs typeface="Open Sans"/>
                <a:sym typeface="Open Sans"/>
              </a:rPr>
              <a:t>učitele</a:t>
            </a:r>
            <a:endParaRPr b="1" sz="2300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g334773021e6_0_16"/>
          <p:cNvSpPr txBox="1"/>
          <p:nvPr/>
        </p:nvSpPr>
        <p:spPr>
          <a:xfrm>
            <a:off x="3241942" y="939784"/>
            <a:ext cx="1823400" cy="1858800"/>
          </a:xfrm>
          <a:prstGeom prst="rect">
            <a:avLst/>
          </a:prstGeom>
          <a:noFill/>
          <a:ln>
            <a:noFill/>
          </a:ln>
        </p:spPr>
        <p:txBody>
          <a:bodyPr anchorCtr="0" anchor="t" bIns="74375" lIns="74375" spcFirstLastPara="1" rIns="74375" wrap="square" tIns="7437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700"/>
              <a:buFont typeface="Arial"/>
              <a:buNone/>
            </a:pPr>
            <a:r>
              <a:rPr b="1" lang="en" sz="37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Co jsou</a:t>
            </a:r>
            <a:r>
              <a:rPr b="1" i="0" lang="en" sz="37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 b="1" i="0" sz="37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700"/>
              <a:buFont typeface="Arial"/>
              <a:buNone/>
            </a:pPr>
            <a:r>
              <a:rPr b="1" i="0" lang="en" sz="37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OER?</a:t>
            </a:r>
            <a:endParaRPr b="1" i="0" sz="37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73" name="Google Shape;73;g334773021e6_0_16"/>
          <p:cNvSpPr/>
          <p:nvPr/>
        </p:nvSpPr>
        <p:spPr>
          <a:xfrm>
            <a:off x="0" y="3503769"/>
            <a:ext cx="7620000" cy="477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74" name="Google Shape;74;g334773021e6_0_1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58900" y="1067800"/>
            <a:ext cx="2053626" cy="1559049"/>
          </a:xfrm>
          <a:prstGeom prst="rect">
            <a:avLst/>
          </a:prstGeom>
          <a:noFill/>
          <a:ln>
            <a:noFill/>
          </a:ln>
        </p:spPr>
      </p:pic>
      <p:sp>
        <p:nvSpPr>
          <p:cNvPr id="75" name="Google Shape;75;g334773021e6_0_16"/>
          <p:cNvSpPr txBox="1"/>
          <p:nvPr/>
        </p:nvSpPr>
        <p:spPr>
          <a:xfrm>
            <a:off x="1157425" y="1231650"/>
            <a:ext cx="3145800" cy="103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b="1" i="0" lang="en" sz="32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OER</a:t>
            </a:r>
            <a:endParaRPr b="1" i="0" sz="32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lang="en" sz="23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ZÁKLAD</a:t>
            </a:r>
            <a:endParaRPr b="0" i="0" sz="23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76" name="Google Shape;76;g334773021e6_0_16"/>
          <p:cNvCxnSpPr/>
          <p:nvPr/>
        </p:nvCxnSpPr>
        <p:spPr>
          <a:xfrm>
            <a:off x="-500" y="3498175"/>
            <a:ext cx="7635300" cy="540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77" name="Google Shape;77;g334773021e6_0_16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24382" y="3615631"/>
            <a:ext cx="885382" cy="309784"/>
          </a:xfrm>
          <a:prstGeom prst="rect">
            <a:avLst/>
          </a:prstGeom>
          <a:noFill/>
          <a:ln>
            <a:noFill/>
          </a:ln>
        </p:spPr>
      </p:pic>
      <p:sp>
        <p:nvSpPr>
          <p:cNvPr id="78" name="Google Shape;78;g334773021e6_0_16"/>
          <p:cNvSpPr txBox="1"/>
          <p:nvPr/>
        </p:nvSpPr>
        <p:spPr>
          <a:xfrm>
            <a:off x="6120927" y="3621650"/>
            <a:ext cx="1282500" cy="258000"/>
          </a:xfrm>
          <a:prstGeom prst="rect">
            <a:avLst/>
          </a:prstGeom>
          <a:noFill/>
          <a:ln>
            <a:noFill/>
          </a:ln>
        </p:spPr>
        <p:txBody>
          <a:bodyPr anchorCtr="0" anchor="t" bIns="74375" lIns="74375" spcFirstLastPara="1" rIns="74375" wrap="square" tIns="7437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</a:pPr>
            <a:r>
              <a:rPr b="1" lang="en" sz="700">
                <a:latin typeface="Open Sans"/>
                <a:ea typeface="Open Sans"/>
                <a:cs typeface="Open Sans"/>
                <a:sym typeface="Open Sans"/>
              </a:rPr>
              <a:t>Logo Vaší organizace</a:t>
            </a:r>
            <a:endParaRPr b="1" sz="700"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79" name="Google Shape;79;g334773021e6_0_16"/>
          <p:cNvSpPr txBox="1"/>
          <p:nvPr/>
        </p:nvSpPr>
        <p:spPr>
          <a:xfrm>
            <a:off x="5108125" y="182325"/>
            <a:ext cx="22953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>
                <a:solidFill>
                  <a:srgbClr val="FF0000"/>
                </a:solidFill>
              </a:rPr>
              <a:t>PŘÍKLAD ADAPTACE PRO VAŠE POTŘEBY</a:t>
            </a:r>
            <a:endParaRPr>
              <a:solidFill>
                <a:srgbClr val="FF0000"/>
              </a:solidFill>
            </a:endParaRPr>
          </a:p>
        </p:txBody>
      </p:sp>
      <p:sp>
        <p:nvSpPr>
          <p:cNvPr id="80" name="Google Shape;80;g334773021e6_0_16"/>
          <p:cNvSpPr/>
          <p:nvPr/>
        </p:nvSpPr>
        <p:spPr>
          <a:xfrm>
            <a:off x="2534300" y="3068425"/>
            <a:ext cx="233700" cy="553200"/>
          </a:xfrm>
          <a:prstGeom prst="downArrow">
            <a:avLst>
              <a:gd fmla="val 50000" name="adj1"/>
              <a:gd fmla="val 50000" name="adj2"/>
            </a:avLst>
          </a:prstGeom>
          <a:solidFill>
            <a:srgbClr val="FF00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1" name="Google Shape;81;g334773021e6_0_16"/>
          <p:cNvSpPr/>
          <p:nvPr/>
        </p:nvSpPr>
        <p:spPr>
          <a:xfrm>
            <a:off x="6809675" y="3103900"/>
            <a:ext cx="233700" cy="553200"/>
          </a:xfrm>
          <a:prstGeom prst="downArrow">
            <a:avLst>
              <a:gd fmla="val 50000" name="adj1"/>
              <a:gd fmla="val 50000" name="adj2"/>
            </a:avLst>
          </a:prstGeom>
          <a:solidFill>
            <a:srgbClr val="FF00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2" name="Google Shape;82;g334773021e6_0_16"/>
          <p:cNvSpPr txBox="1"/>
          <p:nvPr/>
        </p:nvSpPr>
        <p:spPr>
          <a:xfrm>
            <a:off x="2812525" y="3085225"/>
            <a:ext cx="26757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>
                <a:solidFill>
                  <a:srgbClr val="FF0000"/>
                </a:solidFill>
              </a:rPr>
              <a:t>Přidejte prohlášení o autorství</a:t>
            </a:r>
            <a:endParaRPr>
              <a:solidFill>
                <a:srgbClr val="FF0000"/>
              </a:solidFill>
            </a:endParaRPr>
          </a:p>
        </p:txBody>
      </p:sp>
      <p:sp>
        <p:nvSpPr>
          <p:cNvPr id="83" name="Google Shape;83;g334773021e6_0_16"/>
          <p:cNvSpPr txBox="1"/>
          <p:nvPr/>
        </p:nvSpPr>
        <p:spPr>
          <a:xfrm>
            <a:off x="4841800" y="2591500"/>
            <a:ext cx="26757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>
                <a:solidFill>
                  <a:srgbClr val="FF0000"/>
                </a:solidFill>
              </a:rPr>
              <a:t>Přidejte logo Vaší organizace</a:t>
            </a:r>
            <a:endParaRPr>
              <a:solidFill>
                <a:srgbClr val="FF0000"/>
              </a:solidFill>
            </a:endParaRPr>
          </a:p>
        </p:txBody>
      </p:sp>
      <p:sp>
        <p:nvSpPr>
          <p:cNvPr id="84" name="Google Shape;84;g334773021e6_0_16"/>
          <p:cNvSpPr txBox="1"/>
          <p:nvPr/>
        </p:nvSpPr>
        <p:spPr>
          <a:xfrm>
            <a:off x="1173150" y="3641525"/>
            <a:ext cx="4784400" cy="365700"/>
          </a:xfrm>
          <a:prstGeom prst="rect">
            <a:avLst/>
          </a:prstGeom>
          <a:noFill/>
          <a:ln>
            <a:noFill/>
          </a:ln>
        </p:spPr>
        <p:txBody>
          <a:bodyPr anchorCtr="0" anchor="t" bIns="74375" lIns="74375" spcFirstLastPara="1" rIns="74375" wrap="square" tIns="7437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</a:pPr>
            <a:r>
              <a:rPr lang="en" sz="700">
                <a:latin typeface="Open Sans"/>
                <a:ea typeface="Open Sans"/>
                <a:cs typeface="Open Sans"/>
                <a:sym typeface="Open Sans"/>
              </a:rPr>
              <a:t>Toto je upravená verze</a:t>
            </a:r>
            <a:r>
              <a:rPr b="0" i="0" lang="en" sz="7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 “Czech_3. OE Benefits - ENOEL cards”</a:t>
            </a:r>
            <a:r>
              <a:rPr b="0" i="0" lang="en" sz="7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,</a:t>
            </a:r>
            <a:endParaRPr b="0" i="0" sz="700" u="none" cap="none" strike="noStrik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</a:pPr>
            <a:r>
              <a:rPr b="0" i="0" lang="en" sz="700" u="sng" cap="none" strike="noStrike">
                <a:solidFill>
                  <a:schemeClr val="accent5"/>
                </a:solidFill>
                <a:latin typeface="Open Sans"/>
                <a:ea typeface="Open Sans"/>
                <a:cs typeface="Open Sans"/>
                <a:sym typeface="Open Sans"/>
                <a:hlinkClick r:id="rId5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https://zenodo.org/doi/10.5281/zenodo.5568482</a:t>
            </a:r>
            <a:r>
              <a:rPr b="0" i="0" lang="en" sz="7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,</a:t>
            </a:r>
            <a:r>
              <a:rPr b="0" i="0" lang="en" sz="7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 by </a:t>
            </a:r>
            <a:r>
              <a:rPr b="0" i="0" lang="en" sz="700" u="sng" cap="none" strike="noStrike">
                <a:solidFill>
                  <a:schemeClr val="accent5"/>
                </a:solidFill>
                <a:latin typeface="Open Sans"/>
                <a:ea typeface="Open Sans"/>
                <a:cs typeface="Open Sans"/>
                <a:sym typeface="Open Sans"/>
                <a:hlinkClick r:id="rId6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SPARC EUROPE</a:t>
            </a:r>
            <a:r>
              <a:rPr b="0" i="0" lang="en" sz="7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0" i="0" lang="en" sz="7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(ENOEL), </a:t>
            </a:r>
            <a:r>
              <a:rPr b="0" i="0" lang="en" sz="700" u="sng" cap="none" strike="noStrike">
                <a:solidFill>
                  <a:schemeClr val="accent5"/>
                </a:solidFill>
                <a:latin typeface="Open Sans"/>
                <a:ea typeface="Open Sans"/>
                <a:cs typeface="Open Sans"/>
                <a:sym typeface="Open Sans"/>
                <a:hlinkClick r:id="rId7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CC BY</a:t>
            </a:r>
            <a:endParaRPr b="0" i="0" sz="700" u="none" cap="none" strike="noStrik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accent4"/>
        </a:solidFill>
      </p:bgPr>
    </p:bg>
    <p:spTree>
      <p:nvGrpSpPr>
        <p:cNvPr id="377" name="Shape 3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" name="Google Shape;378;g334773021e6_0_295"/>
          <p:cNvSpPr/>
          <p:nvPr/>
        </p:nvSpPr>
        <p:spPr>
          <a:xfrm>
            <a:off x="0" y="3503769"/>
            <a:ext cx="7620000" cy="477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9" name="Google Shape;379;g334773021e6_0_295"/>
          <p:cNvSpPr txBox="1"/>
          <p:nvPr/>
        </p:nvSpPr>
        <p:spPr>
          <a:xfrm>
            <a:off x="2593900" y="1072825"/>
            <a:ext cx="4784100" cy="1231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4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Inspirace</a:t>
            </a:r>
            <a:endParaRPr b="1" sz="24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2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OER představují způsob, jak získat nové nápady.</a:t>
            </a:r>
            <a:endParaRPr b="0" i="0" sz="2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80" name="Google Shape;380;g334773021e6_0_295"/>
          <p:cNvSpPr/>
          <p:nvPr/>
        </p:nvSpPr>
        <p:spPr>
          <a:xfrm>
            <a:off x="0" y="0"/>
            <a:ext cx="1703100" cy="35037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381" name="Google Shape;381;g334773021e6_0_295"/>
          <p:cNvCxnSpPr/>
          <p:nvPr/>
        </p:nvCxnSpPr>
        <p:spPr>
          <a:xfrm>
            <a:off x="-500" y="3498175"/>
            <a:ext cx="7635300" cy="540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382" name="Google Shape;382;g334773021e6_0_29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4382" y="3615631"/>
            <a:ext cx="885382" cy="309784"/>
          </a:xfrm>
          <a:prstGeom prst="rect">
            <a:avLst/>
          </a:prstGeom>
          <a:noFill/>
          <a:ln>
            <a:noFill/>
          </a:ln>
        </p:spPr>
      </p:pic>
      <p:sp>
        <p:nvSpPr>
          <p:cNvPr id="383" name="Google Shape;383;g334773021e6_0_295"/>
          <p:cNvSpPr/>
          <p:nvPr/>
        </p:nvSpPr>
        <p:spPr>
          <a:xfrm>
            <a:off x="887950" y="908275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84" name="Google Shape;384;g334773021e6_0_295"/>
          <p:cNvSpPr txBox="1"/>
          <p:nvPr/>
        </p:nvSpPr>
        <p:spPr>
          <a:xfrm>
            <a:off x="168025" y="1047150"/>
            <a:ext cx="2073600" cy="131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None/>
            </a:pPr>
            <a:r>
              <a:rPr b="1" lang="en" sz="23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Přínosy otevřeného vzdělávání pro </a:t>
            </a:r>
            <a:r>
              <a:rPr b="1" lang="en" sz="2300">
                <a:solidFill>
                  <a:schemeClr val="accent4"/>
                </a:solidFill>
                <a:latin typeface="Open Sans"/>
                <a:ea typeface="Open Sans"/>
                <a:cs typeface="Open Sans"/>
                <a:sym typeface="Open Sans"/>
              </a:rPr>
              <a:t>učitele</a:t>
            </a:r>
            <a:endParaRPr b="1" sz="2300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accent4"/>
        </a:solidFill>
      </p:bgPr>
    </p:bg>
    <p:spTree>
      <p:nvGrpSpPr>
        <p:cNvPr id="388" name="Shape 3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" name="Google Shape;389;g334773021e6_0_305"/>
          <p:cNvSpPr txBox="1"/>
          <p:nvPr/>
        </p:nvSpPr>
        <p:spPr>
          <a:xfrm>
            <a:off x="2606450" y="595675"/>
            <a:ext cx="4943700" cy="2247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lang="en" sz="24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Povzbuzení aktivních přístupů</a:t>
            </a:r>
            <a:endParaRPr b="1" sz="24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en" sz="22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Učitelé mohou designovat rozličné praktické strategie na podporu učení se praxí (learning-by-doing), které jsou založené na remixování/adaptaci OER.</a:t>
            </a:r>
            <a:endParaRPr b="0" i="0" sz="22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90" name="Google Shape;390;g334773021e6_0_305"/>
          <p:cNvSpPr/>
          <p:nvPr/>
        </p:nvSpPr>
        <p:spPr>
          <a:xfrm>
            <a:off x="0" y="3503769"/>
            <a:ext cx="7620000" cy="477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91" name="Google Shape;391;g334773021e6_0_305"/>
          <p:cNvSpPr/>
          <p:nvPr/>
        </p:nvSpPr>
        <p:spPr>
          <a:xfrm>
            <a:off x="0" y="0"/>
            <a:ext cx="1703100" cy="35037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392" name="Google Shape;392;g334773021e6_0_305"/>
          <p:cNvCxnSpPr/>
          <p:nvPr/>
        </p:nvCxnSpPr>
        <p:spPr>
          <a:xfrm>
            <a:off x="-500" y="3498175"/>
            <a:ext cx="7635300" cy="540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393" name="Google Shape;393;g334773021e6_0_30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4382" y="3615631"/>
            <a:ext cx="885382" cy="309784"/>
          </a:xfrm>
          <a:prstGeom prst="rect">
            <a:avLst/>
          </a:prstGeom>
          <a:noFill/>
          <a:ln>
            <a:noFill/>
          </a:ln>
        </p:spPr>
      </p:pic>
      <p:sp>
        <p:nvSpPr>
          <p:cNvPr id="394" name="Google Shape;394;g334773021e6_0_305"/>
          <p:cNvSpPr/>
          <p:nvPr/>
        </p:nvSpPr>
        <p:spPr>
          <a:xfrm>
            <a:off x="887950" y="908275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95" name="Google Shape;395;g334773021e6_0_305"/>
          <p:cNvSpPr txBox="1"/>
          <p:nvPr/>
        </p:nvSpPr>
        <p:spPr>
          <a:xfrm>
            <a:off x="168025" y="1047150"/>
            <a:ext cx="2073600" cy="131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None/>
            </a:pPr>
            <a:r>
              <a:rPr b="1" lang="en" sz="23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Přínosy otevřeného vzdělávání pro </a:t>
            </a:r>
            <a:r>
              <a:rPr b="1" lang="en" sz="2300">
                <a:solidFill>
                  <a:schemeClr val="accent4"/>
                </a:solidFill>
                <a:latin typeface="Open Sans"/>
                <a:ea typeface="Open Sans"/>
                <a:cs typeface="Open Sans"/>
                <a:sym typeface="Open Sans"/>
              </a:rPr>
              <a:t>učitele</a:t>
            </a:r>
            <a:endParaRPr b="1" sz="2300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accent4"/>
        </a:solidFill>
      </p:bgPr>
    </p:bg>
    <p:spTree>
      <p:nvGrpSpPr>
        <p:cNvPr id="399" name="Shape 3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0" name="Google Shape;400;g334773021e6_0_315"/>
          <p:cNvSpPr txBox="1"/>
          <p:nvPr/>
        </p:nvSpPr>
        <p:spPr>
          <a:xfrm>
            <a:off x="2625450" y="628200"/>
            <a:ext cx="4454100" cy="2247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lang="en" sz="24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Povzbuzení spolupráce</a:t>
            </a:r>
            <a:endParaRPr b="1" sz="24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en" sz="22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Zpětná vazba mezi kolegy, spolupráce studentů a zapojení odborníků se zvyšují a obohacují učitele díky procesu zajištěnému otevřenými licencemi.</a:t>
            </a:r>
            <a:endParaRPr i="0" sz="22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401" name="Google Shape;401;g334773021e6_0_315"/>
          <p:cNvSpPr/>
          <p:nvPr/>
        </p:nvSpPr>
        <p:spPr>
          <a:xfrm>
            <a:off x="0" y="3503769"/>
            <a:ext cx="7620000" cy="477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02" name="Google Shape;402;g334773021e6_0_315"/>
          <p:cNvSpPr/>
          <p:nvPr/>
        </p:nvSpPr>
        <p:spPr>
          <a:xfrm>
            <a:off x="0" y="0"/>
            <a:ext cx="1703100" cy="35037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403" name="Google Shape;403;g334773021e6_0_315"/>
          <p:cNvCxnSpPr/>
          <p:nvPr/>
        </p:nvCxnSpPr>
        <p:spPr>
          <a:xfrm>
            <a:off x="-500" y="3498175"/>
            <a:ext cx="7635300" cy="540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404" name="Google Shape;404;g334773021e6_0_31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4382" y="3615631"/>
            <a:ext cx="885382" cy="309784"/>
          </a:xfrm>
          <a:prstGeom prst="rect">
            <a:avLst/>
          </a:prstGeom>
          <a:noFill/>
          <a:ln>
            <a:noFill/>
          </a:ln>
        </p:spPr>
      </p:pic>
      <p:sp>
        <p:nvSpPr>
          <p:cNvPr id="405" name="Google Shape;405;g334773021e6_0_315"/>
          <p:cNvSpPr/>
          <p:nvPr/>
        </p:nvSpPr>
        <p:spPr>
          <a:xfrm>
            <a:off x="887950" y="908275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06" name="Google Shape;406;g334773021e6_0_315"/>
          <p:cNvSpPr txBox="1"/>
          <p:nvPr/>
        </p:nvSpPr>
        <p:spPr>
          <a:xfrm>
            <a:off x="168025" y="1047150"/>
            <a:ext cx="2073600" cy="131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None/>
            </a:pPr>
            <a:r>
              <a:rPr b="1" lang="en" sz="23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Přínosy otevřeného vzdělávání pro </a:t>
            </a:r>
            <a:r>
              <a:rPr b="1" lang="en" sz="2300">
                <a:solidFill>
                  <a:schemeClr val="accent4"/>
                </a:solidFill>
                <a:latin typeface="Open Sans"/>
                <a:ea typeface="Open Sans"/>
                <a:cs typeface="Open Sans"/>
                <a:sym typeface="Open Sans"/>
              </a:rPr>
              <a:t>učitele</a:t>
            </a:r>
            <a:endParaRPr b="1" sz="2300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accent4"/>
        </a:solidFill>
      </p:bgPr>
    </p:bg>
    <p:spTree>
      <p:nvGrpSpPr>
        <p:cNvPr id="410" name="Shape 4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1" name="Google Shape;411;g334773021e6_0_325"/>
          <p:cNvSpPr/>
          <p:nvPr/>
        </p:nvSpPr>
        <p:spPr>
          <a:xfrm>
            <a:off x="0" y="3503769"/>
            <a:ext cx="7620000" cy="477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12" name="Google Shape;412;g334773021e6_0_325"/>
          <p:cNvSpPr txBox="1"/>
          <p:nvPr/>
        </p:nvSpPr>
        <p:spPr>
          <a:xfrm>
            <a:off x="2590950" y="582300"/>
            <a:ext cx="5088300" cy="2247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4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Podpora inovací</a:t>
            </a:r>
            <a:endParaRPr b="1" sz="24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2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OER nabízejí příležitosti ke zvýšení kvality výukových a studijních materiálů, protože umožňují ostatním na nich stavět a poskytovat konstruktivní zpětnou vazbu.</a:t>
            </a:r>
            <a:endParaRPr b="0" i="0" sz="2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13" name="Google Shape;413;g334773021e6_0_325"/>
          <p:cNvSpPr/>
          <p:nvPr/>
        </p:nvSpPr>
        <p:spPr>
          <a:xfrm>
            <a:off x="0" y="0"/>
            <a:ext cx="1703100" cy="35037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414" name="Google Shape;414;g334773021e6_0_325"/>
          <p:cNvCxnSpPr/>
          <p:nvPr/>
        </p:nvCxnSpPr>
        <p:spPr>
          <a:xfrm>
            <a:off x="-500" y="3498175"/>
            <a:ext cx="7635300" cy="540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415" name="Google Shape;415;g334773021e6_0_32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4382" y="3615631"/>
            <a:ext cx="885382" cy="309784"/>
          </a:xfrm>
          <a:prstGeom prst="rect">
            <a:avLst/>
          </a:prstGeom>
          <a:noFill/>
          <a:ln>
            <a:noFill/>
          </a:ln>
        </p:spPr>
      </p:pic>
      <p:sp>
        <p:nvSpPr>
          <p:cNvPr id="416" name="Google Shape;416;g334773021e6_0_325"/>
          <p:cNvSpPr/>
          <p:nvPr/>
        </p:nvSpPr>
        <p:spPr>
          <a:xfrm>
            <a:off x="887950" y="908275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17" name="Google Shape;417;g334773021e6_0_325"/>
          <p:cNvSpPr txBox="1"/>
          <p:nvPr/>
        </p:nvSpPr>
        <p:spPr>
          <a:xfrm>
            <a:off x="168025" y="1047150"/>
            <a:ext cx="2073600" cy="131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None/>
            </a:pPr>
            <a:r>
              <a:rPr b="1" lang="en" sz="23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Přínosy otevřeného vzdělávání pro </a:t>
            </a:r>
            <a:r>
              <a:rPr b="1" lang="en" sz="2300">
                <a:solidFill>
                  <a:schemeClr val="accent4"/>
                </a:solidFill>
                <a:latin typeface="Open Sans"/>
                <a:ea typeface="Open Sans"/>
                <a:cs typeface="Open Sans"/>
                <a:sym typeface="Open Sans"/>
              </a:rPr>
              <a:t>učitele</a:t>
            </a:r>
            <a:endParaRPr b="1" sz="2300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accent4"/>
        </a:solidFill>
      </p:bgPr>
    </p:bg>
    <p:spTree>
      <p:nvGrpSpPr>
        <p:cNvPr id="421" name="Shape 4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2" name="Google Shape;422;g334773021e6_0_335"/>
          <p:cNvSpPr txBox="1"/>
          <p:nvPr/>
        </p:nvSpPr>
        <p:spPr>
          <a:xfrm>
            <a:off x="2616525" y="921000"/>
            <a:ext cx="4589700" cy="156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4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Zajištění odborného odkazu</a:t>
            </a:r>
            <a:endParaRPr b="1" sz="24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2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Proces opětovného použití nastartovaný OER pokračuje i po odchodu autora do důchodu.</a:t>
            </a:r>
            <a:endParaRPr b="0" i="0" sz="2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23" name="Google Shape;423;g334773021e6_0_335"/>
          <p:cNvSpPr/>
          <p:nvPr/>
        </p:nvSpPr>
        <p:spPr>
          <a:xfrm>
            <a:off x="0" y="3503769"/>
            <a:ext cx="7620000" cy="477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24" name="Google Shape;424;g334773021e6_0_335"/>
          <p:cNvSpPr/>
          <p:nvPr/>
        </p:nvSpPr>
        <p:spPr>
          <a:xfrm>
            <a:off x="0" y="0"/>
            <a:ext cx="1703100" cy="35037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425" name="Google Shape;425;g334773021e6_0_335"/>
          <p:cNvCxnSpPr/>
          <p:nvPr/>
        </p:nvCxnSpPr>
        <p:spPr>
          <a:xfrm>
            <a:off x="-500" y="3498175"/>
            <a:ext cx="7635300" cy="540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426" name="Google Shape;426;g334773021e6_0_33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4382" y="3615631"/>
            <a:ext cx="885382" cy="309784"/>
          </a:xfrm>
          <a:prstGeom prst="rect">
            <a:avLst/>
          </a:prstGeom>
          <a:noFill/>
          <a:ln>
            <a:noFill/>
          </a:ln>
        </p:spPr>
      </p:pic>
      <p:sp>
        <p:nvSpPr>
          <p:cNvPr id="427" name="Google Shape;427;g334773021e6_0_335"/>
          <p:cNvSpPr/>
          <p:nvPr/>
        </p:nvSpPr>
        <p:spPr>
          <a:xfrm>
            <a:off x="887950" y="908275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28" name="Google Shape;428;g334773021e6_0_335"/>
          <p:cNvSpPr txBox="1"/>
          <p:nvPr/>
        </p:nvSpPr>
        <p:spPr>
          <a:xfrm>
            <a:off x="168025" y="1047150"/>
            <a:ext cx="2073600" cy="131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None/>
            </a:pPr>
            <a:r>
              <a:rPr b="1" lang="en" sz="23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Přínosy otevřeného vzdělávání pro </a:t>
            </a:r>
            <a:r>
              <a:rPr b="1" lang="en" sz="2300">
                <a:solidFill>
                  <a:schemeClr val="accent4"/>
                </a:solidFill>
                <a:latin typeface="Open Sans"/>
                <a:ea typeface="Open Sans"/>
                <a:cs typeface="Open Sans"/>
                <a:sym typeface="Open Sans"/>
              </a:rPr>
              <a:t>učitele</a:t>
            </a:r>
            <a:endParaRPr b="1" sz="2300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accent4"/>
        </a:solidFill>
      </p:bgPr>
    </p:bg>
    <p:spTree>
      <p:nvGrpSpPr>
        <p:cNvPr id="432" name="Shape 4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3" name="Google Shape;433;g334773021e6_0_345"/>
          <p:cNvSpPr/>
          <p:nvPr/>
        </p:nvSpPr>
        <p:spPr>
          <a:xfrm>
            <a:off x="0" y="3503769"/>
            <a:ext cx="7620000" cy="477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34" name="Google Shape;434;g334773021e6_0_345"/>
          <p:cNvSpPr txBox="1"/>
          <p:nvPr/>
        </p:nvSpPr>
        <p:spPr>
          <a:xfrm>
            <a:off x="2601600" y="765025"/>
            <a:ext cx="4839900" cy="1908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4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Rozšíření volby</a:t>
            </a:r>
            <a:endParaRPr b="1" sz="24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2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Učebnice OER rozšiřují zdroje učitelů a mohou zaručit stejně vysokou úroveň kvality jako tradiční učebnice.</a:t>
            </a:r>
            <a:endParaRPr b="0" i="0" sz="2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35" name="Google Shape;435;g334773021e6_0_345"/>
          <p:cNvSpPr/>
          <p:nvPr/>
        </p:nvSpPr>
        <p:spPr>
          <a:xfrm>
            <a:off x="0" y="0"/>
            <a:ext cx="1703100" cy="35037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436" name="Google Shape;436;g334773021e6_0_345"/>
          <p:cNvCxnSpPr/>
          <p:nvPr/>
        </p:nvCxnSpPr>
        <p:spPr>
          <a:xfrm>
            <a:off x="-500" y="3498175"/>
            <a:ext cx="7635300" cy="540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437" name="Google Shape;437;g334773021e6_0_34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4382" y="3615631"/>
            <a:ext cx="885382" cy="309784"/>
          </a:xfrm>
          <a:prstGeom prst="rect">
            <a:avLst/>
          </a:prstGeom>
          <a:noFill/>
          <a:ln>
            <a:noFill/>
          </a:ln>
        </p:spPr>
      </p:pic>
      <p:sp>
        <p:nvSpPr>
          <p:cNvPr id="438" name="Google Shape;438;g334773021e6_0_345"/>
          <p:cNvSpPr/>
          <p:nvPr/>
        </p:nvSpPr>
        <p:spPr>
          <a:xfrm>
            <a:off x="887950" y="908275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39" name="Google Shape;439;g334773021e6_0_345"/>
          <p:cNvSpPr txBox="1"/>
          <p:nvPr/>
        </p:nvSpPr>
        <p:spPr>
          <a:xfrm>
            <a:off x="168025" y="1047150"/>
            <a:ext cx="2073600" cy="131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None/>
            </a:pPr>
            <a:r>
              <a:rPr b="1" lang="en" sz="23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Přínosy otevřeného vzdělávání pro </a:t>
            </a:r>
            <a:r>
              <a:rPr b="1" lang="en" sz="2300">
                <a:solidFill>
                  <a:schemeClr val="accent4"/>
                </a:solidFill>
                <a:latin typeface="Open Sans"/>
                <a:ea typeface="Open Sans"/>
                <a:cs typeface="Open Sans"/>
                <a:sym typeface="Open Sans"/>
              </a:rPr>
              <a:t>učitele</a:t>
            </a:r>
            <a:endParaRPr b="1" sz="2300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accent4"/>
        </a:solidFill>
      </p:bgPr>
    </p:bg>
    <p:spTree>
      <p:nvGrpSpPr>
        <p:cNvPr id="443" name="Shape 4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4" name="Google Shape;444;g334773021e6_0_355"/>
          <p:cNvSpPr txBox="1"/>
          <p:nvPr/>
        </p:nvSpPr>
        <p:spPr>
          <a:xfrm>
            <a:off x="2589625" y="797550"/>
            <a:ext cx="4734300" cy="1908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4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Posílení akademické svobody</a:t>
            </a:r>
            <a:endParaRPr b="1" sz="24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2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Otevřené licence OER umožňují vyučujícím pravidelně upravovat a aktualizovat studijní materiály pro jejich kurzy.</a:t>
            </a:r>
            <a:endParaRPr b="0" i="0" sz="22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445" name="Google Shape;445;g334773021e6_0_355"/>
          <p:cNvSpPr/>
          <p:nvPr/>
        </p:nvSpPr>
        <p:spPr>
          <a:xfrm>
            <a:off x="0" y="3503769"/>
            <a:ext cx="7620000" cy="477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46" name="Google Shape;446;g334773021e6_0_355"/>
          <p:cNvSpPr/>
          <p:nvPr/>
        </p:nvSpPr>
        <p:spPr>
          <a:xfrm>
            <a:off x="0" y="0"/>
            <a:ext cx="1703100" cy="35037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447" name="Google Shape;447;g334773021e6_0_355"/>
          <p:cNvCxnSpPr/>
          <p:nvPr/>
        </p:nvCxnSpPr>
        <p:spPr>
          <a:xfrm>
            <a:off x="-500" y="3498175"/>
            <a:ext cx="7635300" cy="540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448" name="Google Shape;448;g334773021e6_0_35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4382" y="3615631"/>
            <a:ext cx="885382" cy="309784"/>
          </a:xfrm>
          <a:prstGeom prst="rect">
            <a:avLst/>
          </a:prstGeom>
          <a:noFill/>
          <a:ln>
            <a:noFill/>
          </a:ln>
        </p:spPr>
      </p:pic>
      <p:sp>
        <p:nvSpPr>
          <p:cNvPr id="449" name="Google Shape;449;g334773021e6_0_355"/>
          <p:cNvSpPr/>
          <p:nvPr/>
        </p:nvSpPr>
        <p:spPr>
          <a:xfrm>
            <a:off x="887950" y="908275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50" name="Google Shape;450;g334773021e6_0_355"/>
          <p:cNvSpPr txBox="1"/>
          <p:nvPr/>
        </p:nvSpPr>
        <p:spPr>
          <a:xfrm>
            <a:off x="168025" y="1047150"/>
            <a:ext cx="2073600" cy="131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None/>
            </a:pPr>
            <a:r>
              <a:rPr b="1" lang="en" sz="23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Přínosy otevřeného vzdělávání pro </a:t>
            </a:r>
            <a:r>
              <a:rPr b="1" lang="en" sz="2300">
                <a:solidFill>
                  <a:schemeClr val="accent4"/>
                </a:solidFill>
                <a:latin typeface="Open Sans"/>
                <a:ea typeface="Open Sans"/>
                <a:cs typeface="Open Sans"/>
                <a:sym typeface="Open Sans"/>
              </a:rPr>
              <a:t>učitele</a:t>
            </a:r>
            <a:endParaRPr b="1" sz="2300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accent4"/>
        </a:solidFill>
      </p:bgPr>
    </p:bg>
    <p:spTree>
      <p:nvGrpSpPr>
        <p:cNvPr id="454" name="Shape 4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5" name="Google Shape;455;g334773021e6_0_365"/>
          <p:cNvSpPr txBox="1"/>
          <p:nvPr/>
        </p:nvSpPr>
        <p:spPr>
          <a:xfrm>
            <a:off x="2578750" y="434125"/>
            <a:ext cx="4885500" cy="2570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3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Ukázka inovace a kreativity</a:t>
            </a:r>
            <a:endParaRPr b="1" sz="23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2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Kreativita vyučujících může zapůsobit na potenciální studenty a poskytovatele financí. To může zvýšit počet studentů zapsaných do určitých kurzů a zvýšit hodnotu jednotlivých vyučujících.</a:t>
            </a:r>
            <a:endParaRPr b="0" i="0" sz="2200" u="none" cap="none" strike="noStrike">
              <a:solidFill>
                <a:srgbClr val="004993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56" name="Google Shape;456;g334773021e6_0_365"/>
          <p:cNvSpPr/>
          <p:nvPr/>
        </p:nvSpPr>
        <p:spPr>
          <a:xfrm>
            <a:off x="0" y="3503769"/>
            <a:ext cx="7620000" cy="477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57" name="Google Shape;457;g334773021e6_0_365"/>
          <p:cNvSpPr/>
          <p:nvPr/>
        </p:nvSpPr>
        <p:spPr>
          <a:xfrm>
            <a:off x="0" y="0"/>
            <a:ext cx="1703100" cy="35037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458" name="Google Shape;458;g334773021e6_0_365"/>
          <p:cNvCxnSpPr/>
          <p:nvPr/>
        </p:nvCxnSpPr>
        <p:spPr>
          <a:xfrm>
            <a:off x="-500" y="3498175"/>
            <a:ext cx="7635300" cy="540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459" name="Google Shape;459;g334773021e6_0_36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4382" y="3615631"/>
            <a:ext cx="885382" cy="309784"/>
          </a:xfrm>
          <a:prstGeom prst="rect">
            <a:avLst/>
          </a:prstGeom>
          <a:noFill/>
          <a:ln>
            <a:noFill/>
          </a:ln>
        </p:spPr>
      </p:pic>
      <p:sp>
        <p:nvSpPr>
          <p:cNvPr id="460" name="Google Shape;460;g334773021e6_0_365"/>
          <p:cNvSpPr/>
          <p:nvPr/>
        </p:nvSpPr>
        <p:spPr>
          <a:xfrm>
            <a:off x="887950" y="908275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61" name="Google Shape;461;g334773021e6_0_365"/>
          <p:cNvSpPr txBox="1"/>
          <p:nvPr/>
        </p:nvSpPr>
        <p:spPr>
          <a:xfrm>
            <a:off x="168025" y="1047150"/>
            <a:ext cx="2073600" cy="131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None/>
            </a:pPr>
            <a:r>
              <a:rPr b="1" lang="en" sz="23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Přínosy otevřeného vzdělávání pro </a:t>
            </a:r>
            <a:r>
              <a:rPr b="1" lang="en" sz="2300">
                <a:solidFill>
                  <a:schemeClr val="accent4"/>
                </a:solidFill>
                <a:latin typeface="Open Sans"/>
                <a:ea typeface="Open Sans"/>
                <a:cs typeface="Open Sans"/>
                <a:sym typeface="Open Sans"/>
              </a:rPr>
              <a:t>učitele</a:t>
            </a:r>
            <a:endParaRPr b="1" sz="2300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45BEDF"/>
        </a:solidFill>
      </p:bgPr>
    </p:bg>
    <p:spTree>
      <p:nvGrpSpPr>
        <p:cNvPr id="465" name="Shape 4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6" name="Google Shape;466;g334773021e6_0_375"/>
          <p:cNvSpPr/>
          <p:nvPr/>
        </p:nvSpPr>
        <p:spPr>
          <a:xfrm>
            <a:off x="0" y="3503769"/>
            <a:ext cx="7620000" cy="477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67" name="Google Shape;467;g334773021e6_0_375"/>
          <p:cNvSpPr txBox="1"/>
          <p:nvPr/>
        </p:nvSpPr>
        <p:spPr>
          <a:xfrm>
            <a:off x="2584075" y="135600"/>
            <a:ext cx="4858200" cy="3232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2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Podpora ekonomičnosti v rozsahu</a:t>
            </a:r>
            <a:endParaRPr sz="220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2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OER jsou zdarma online, cenově dostupné v tištěné podobě, mohou být uloženy navždy a snadno se aktualizují. Prostředky, které by jinak šly na nákup učebnic, lze přesměrovat na technologie, zlepšení výuky nebo snížení dluhu.</a:t>
            </a:r>
            <a:endParaRPr sz="220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468" name="Google Shape;468;g334773021e6_0_375"/>
          <p:cNvSpPr/>
          <p:nvPr/>
        </p:nvSpPr>
        <p:spPr>
          <a:xfrm>
            <a:off x="0" y="0"/>
            <a:ext cx="1703100" cy="35037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469" name="Google Shape;469;g334773021e6_0_375"/>
          <p:cNvCxnSpPr/>
          <p:nvPr/>
        </p:nvCxnSpPr>
        <p:spPr>
          <a:xfrm>
            <a:off x="-500" y="3498175"/>
            <a:ext cx="7635300" cy="540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470" name="Google Shape;470;g334773021e6_0_37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4382" y="3615631"/>
            <a:ext cx="885382" cy="309784"/>
          </a:xfrm>
          <a:prstGeom prst="rect">
            <a:avLst/>
          </a:prstGeom>
          <a:noFill/>
          <a:ln>
            <a:noFill/>
          </a:ln>
        </p:spPr>
      </p:pic>
      <p:sp>
        <p:nvSpPr>
          <p:cNvPr id="471" name="Google Shape;471;g334773021e6_0_375"/>
          <p:cNvSpPr/>
          <p:nvPr/>
        </p:nvSpPr>
        <p:spPr>
          <a:xfrm>
            <a:off x="887950" y="908275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72" name="Google Shape;472;g334773021e6_0_375"/>
          <p:cNvSpPr txBox="1"/>
          <p:nvPr/>
        </p:nvSpPr>
        <p:spPr>
          <a:xfrm>
            <a:off x="168025" y="1047150"/>
            <a:ext cx="2157300" cy="131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b="1" lang="en" sz="230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Přínosy otevřeného vzdělávání pro </a:t>
            </a:r>
            <a:r>
              <a:rPr b="1" i="0" lang="en" sz="2300" u="none" cap="none" strike="noStrike">
                <a:solidFill>
                  <a:srgbClr val="45BEDF"/>
                </a:solidFill>
                <a:latin typeface="Open Sans"/>
                <a:ea typeface="Open Sans"/>
                <a:cs typeface="Open Sans"/>
                <a:sym typeface="Open Sans"/>
              </a:rPr>
              <a:t>instituce</a:t>
            </a:r>
            <a:endParaRPr b="1" i="0" sz="3000" u="none" cap="none" strike="noStrike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45BEDF"/>
        </a:solidFill>
      </p:bgPr>
    </p:bg>
    <p:spTree>
      <p:nvGrpSpPr>
        <p:cNvPr id="476" name="Shape 4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7" name="Google Shape;477;g334773021e6_0_385"/>
          <p:cNvSpPr/>
          <p:nvPr/>
        </p:nvSpPr>
        <p:spPr>
          <a:xfrm>
            <a:off x="0" y="3503769"/>
            <a:ext cx="7620000" cy="477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78" name="Google Shape;478;g334773021e6_0_385"/>
          <p:cNvSpPr txBox="1"/>
          <p:nvPr/>
        </p:nvSpPr>
        <p:spPr>
          <a:xfrm>
            <a:off x="2611550" y="635850"/>
            <a:ext cx="4568400" cy="2232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3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Podpora rozvoje instituce</a:t>
            </a:r>
            <a:endParaRPr b="1" sz="23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2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Vylepšený přístup k OER a jejich využití a učení se navzájem mezi členy instituce jsou posilovány spolu s kvalitou výukových materiálů.</a:t>
            </a:r>
            <a:endParaRPr b="0" i="0" sz="22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79" name="Google Shape;479;g334773021e6_0_385"/>
          <p:cNvSpPr/>
          <p:nvPr/>
        </p:nvSpPr>
        <p:spPr>
          <a:xfrm>
            <a:off x="0" y="0"/>
            <a:ext cx="1703100" cy="35037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480" name="Google Shape;480;g334773021e6_0_385"/>
          <p:cNvCxnSpPr/>
          <p:nvPr/>
        </p:nvCxnSpPr>
        <p:spPr>
          <a:xfrm>
            <a:off x="-500" y="3498175"/>
            <a:ext cx="7635300" cy="540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481" name="Google Shape;481;g334773021e6_0_38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4382" y="3615631"/>
            <a:ext cx="885382" cy="309784"/>
          </a:xfrm>
          <a:prstGeom prst="rect">
            <a:avLst/>
          </a:prstGeom>
          <a:noFill/>
          <a:ln>
            <a:noFill/>
          </a:ln>
        </p:spPr>
      </p:pic>
      <p:sp>
        <p:nvSpPr>
          <p:cNvPr id="482" name="Google Shape;482;g334773021e6_0_385"/>
          <p:cNvSpPr/>
          <p:nvPr/>
        </p:nvSpPr>
        <p:spPr>
          <a:xfrm>
            <a:off x="887950" y="908275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83" name="Google Shape;483;g334773021e6_0_385"/>
          <p:cNvSpPr txBox="1"/>
          <p:nvPr/>
        </p:nvSpPr>
        <p:spPr>
          <a:xfrm>
            <a:off x="168025" y="1047150"/>
            <a:ext cx="2157300" cy="131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None/>
            </a:pPr>
            <a:r>
              <a:rPr b="1" lang="en" sz="23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Přínosy otevřeného vzdělávání pro </a:t>
            </a:r>
            <a:r>
              <a:rPr b="1" lang="en" sz="2300">
                <a:solidFill>
                  <a:srgbClr val="45BEDF"/>
                </a:solidFill>
                <a:latin typeface="Open Sans"/>
                <a:ea typeface="Open Sans"/>
                <a:cs typeface="Open Sans"/>
                <a:sym typeface="Open Sans"/>
              </a:rPr>
              <a:t>instituce</a:t>
            </a:r>
            <a:endParaRPr b="1" sz="2300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g334773021e6_0_32"/>
          <p:cNvSpPr txBox="1"/>
          <p:nvPr/>
        </p:nvSpPr>
        <p:spPr>
          <a:xfrm>
            <a:off x="3241942" y="939784"/>
            <a:ext cx="1823400" cy="1858800"/>
          </a:xfrm>
          <a:prstGeom prst="rect">
            <a:avLst/>
          </a:prstGeom>
          <a:noFill/>
          <a:ln>
            <a:noFill/>
          </a:ln>
        </p:spPr>
        <p:txBody>
          <a:bodyPr anchorCtr="0" anchor="t" bIns="74375" lIns="74375" spcFirstLastPara="1" rIns="74375" wrap="square" tIns="7437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700"/>
              <a:buFont typeface="Arial"/>
              <a:buNone/>
            </a:pPr>
            <a:r>
              <a:rPr b="1" lang="en" sz="37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Co jsou</a:t>
            </a:r>
            <a:endParaRPr b="1" i="0" sz="37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700"/>
              <a:buFont typeface="Arial"/>
              <a:buNone/>
            </a:pPr>
            <a:r>
              <a:rPr b="1" i="0" lang="en" sz="37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OER?</a:t>
            </a:r>
            <a:endParaRPr b="1" i="0" sz="37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90" name="Google Shape;90;g334773021e6_0_32"/>
          <p:cNvSpPr/>
          <p:nvPr/>
        </p:nvSpPr>
        <p:spPr>
          <a:xfrm>
            <a:off x="0" y="3503769"/>
            <a:ext cx="7620000" cy="477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91" name="Google Shape;91;g334773021e6_0_3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58900" y="1067800"/>
            <a:ext cx="2053626" cy="1559049"/>
          </a:xfrm>
          <a:prstGeom prst="rect">
            <a:avLst/>
          </a:prstGeom>
          <a:noFill/>
          <a:ln>
            <a:noFill/>
          </a:ln>
        </p:spPr>
      </p:pic>
      <p:sp>
        <p:nvSpPr>
          <p:cNvPr id="92" name="Google Shape;92;g334773021e6_0_32"/>
          <p:cNvSpPr txBox="1"/>
          <p:nvPr/>
        </p:nvSpPr>
        <p:spPr>
          <a:xfrm>
            <a:off x="1157425" y="1231650"/>
            <a:ext cx="3145800" cy="103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b="1" i="0" lang="en" sz="32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OER</a:t>
            </a:r>
            <a:endParaRPr b="1" i="0" sz="32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lang="en" sz="23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ZÁKLAD</a:t>
            </a:r>
            <a:endParaRPr b="0" i="0" sz="23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93" name="Google Shape;93;g334773021e6_0_32"/>
          <p:cNvCxnSpPr/>
          <p:nvPr/>
        </p:nvCxnSpPr>
        <p:spPr>
          <a:xfrm>
            <a:off x="-500" y="3498175"/>
            <a:ext cx="7635300" cy="540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94" name="Google Shape;94;g334773021e6_0_32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24382" y="3615631"/>
            <a:ext cx="885382" cy="30978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45BEDF"/>
        </a:solidFill>
      </p:bgPr>
    </p:bg>
    <p:spTree>
      <p:nvGrpSpPr>
        <p:cNvPr id="487" name="Shape 4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8" name="Google Shape;488;g334773021e6_0_395"/>
          <p:cNvSpPr/>
          <p:nvPr/>
        </p:nvSpPr>
        <p:spPr>
          <a:xfrm>
            <a:off x="0" y="3503769"/>
            <a:ext cx="7620000" cy="477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89" name="Google Shape;489;g334773021e6_0_395"/>
          <p:cNvSpPr txBox="1"/>
          <p:nvPr/>
        </p:nvSpPr>
        <p:spPr>
          <a:xfrm>
            <a:off x="2605400" y="458850"/>
            <a:ext cx="4878900" cy="2586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3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Maximální využití veřejných investic</a:t>
            </a:r>
            <a:endParaRPr b="1" sz="23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2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Zdroje pocházející z veřejného financování jsou použity k vytváření veřejných znalostí a jsou sdíleny průřezově přes mnoho institucí při snížení dodatečných nákladů.</a:t>
            </a:r>
            <a:endParaRPr b="0" i="0" sz="22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90" name="Google Shape;490;g334773021e6_0_395"/>
          <p:cNvSpPr/>
          <p:nvPr/>
        </p:nvSpPr>
        <p:spPr>
          <a:xfrm>
            <a:off x="0" y="0"/>
            <a:ext cx="1703100" cy="35037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491" name="Google Shape;491;g334773021e6_0_395"/>
          <p:cNvCxnSpPr/>
          <p:nvPr/>
        </p:nvCxnSpPr>
        <p:spPr>
          <a:xfrm>
            <a:off x="-500" y="3498175"/>
            <a:ext cx="7635300" cy="540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492" name="Google Shape;492;g334773021e6_0_39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4382" y="3615631"/>
            <a:ext cx="885382" cy="309784"/>
          </a:xfrm>
          <a:prstGeom prst="rect">
            <a:avLst/>
          </a:prstGeom>
          <a:noFill/>
          <a:ln>
            <a:noFill/>
          </a:ln>
        </p:spPr>
      </p:pic>
      <p:sp>
        <p:nvSpPr>
          <p:cNvPr id="493" name="Google Shape;493;g334773021e6_0_395"/>
          <p:cNvSpPr/>
          <p:nvPr/>
        </p:nvSpPr>
        <p:spPr>
          <a:xfrm>
            <a:off x="887950" y="908275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94" name="Google Shape;494;g334773021e6_0_395"/>
          <p:cNvSpPr txBox="1"/>
          <p:nvPr/>
        </p:nvSpPr>
        <p:spPr>
          <a:xfrm>
            <a:off x="168025" y="1047150"/>
            <a:ext cx="2157300" cy="131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None/>
            </a:pPr>
            <a:r>
              <a:rPr b="1" lang="en" sz="23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Přínosy otevřeného vzdělávání pro </a:t>
            </a:r>
            <a:r>
              <a:rPr b="1" lang="en" sz="2300">
                <a:solidFill>
                  <a:srgbClr val="45BEDF"/>
                </a:solidFill>
                <a:latin typeface="Open Sans"/>
                <a:ea typeface="Open Sans"/>
                <a:cs typeface="Open Sans"/>
                <a:sym typeface="Open Sans"/>
              </a:rPr>
              <a:t>instituce</a:t>
            </a:r>
            <a:endParaRPr b="1" sz="2300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45BEDF"/>
        </a:solidFill>
      </p:bgPr>
    </p:bg>
    <p:spTree>
      <p:nvGrpSpPr>
        <p:cNvPr id="498" name="Shape 4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9" name="Google Shape;499;g334773021e6_0_405"/>
          <p:cNvSpPr/>
          <p:nvPr/>
        </p:nvSpPr>
        <p:spPr>
          <a:xfrm>
            <a:off x="0" y="3503769"/>
            <a:ext cx="7620000" cy="477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00" name="Google Shape;500;g334773021e6_0_405"/>
          <p:cNvSpPr txBox="1"/>
          <p:nvPr/>
        </p:nvSpPr>
        <p:spPr>
          <a:xfrm>
            <a:off x="2620600" y="765025"/>
            <a:ext cx="4568400" cy="1908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4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Podpora sebepropagace</a:t>
            </a:r>
            <a:endParaRPr b="1" sz="24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2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Veřejný obraz instituce může do značné míry těžit z jejích sdílených a opakovaně používaných kvalitních OER.</a:t>
            </a:r>
            <a:endParaRPr b="0" i="0" sz="22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01" name="Google Shape;501;g334773021e6_0_405"/>
          <p:cNvSpPr/>
          <p:nvPr/>
        </p:nvSpPr>
        <p:spPr>
          <a:xfrm>
            <a:off x="0" y="0"/>
            <a:ext cx="1703100" cy="35037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502" name="Google Shape;502;g334773021e6_0_405"/>
          <p:cNvCxnSpPr/>
          <p:nvPr/>
        </p:nvCxnSpPr>
        <p:spPr>
          <a:xfrm>
            <a:off x="-500" y="3498175"/>
            <a:ext cx="7635300" cy="540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503" name="Google Shape;503;g334773021e6_0_40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4382" y="3615631"/>
            <a:ext cx="885382" cy="309784"/>
          </a:xfrm>
          <a:prstGeom prst="rect">
            <a:avLst/>
          </a:prstGeom>
          <a:noFill/>
          <a:ln>
            <a:noFill/>
          </a:ln>
        </p:spPr>
      </p:pic>
      <p:sp>
        <p:nvSpPr>
          <p:cNvPr id="504" name="Google Shape;504;g334773021e6_0_405"/>
          <p:cNvSpPr/>
          <p:nvPr/>
        </p:nvSpPr>
        <p:spPr>
          <a:xfrm>
            <a:off x="887950" y="908275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05" name="Google Shape;505;g334773021e6_0_405"/>
          <p:cNvSpPr txBox="1"/>
          <p:nvPr/>
        </p:nvSpPr>
        <p:spPr>
          <a:xfrm>
            <a:off x="168025" y="1047150"/>
            <a:ext cx="2157300" cy="131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None/>
            </a:pPr>
            <a:r>
              <a:rPr b="1" lang="en" sz="23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Přínosy otevřeného vzdělávání pro </a:t>
            </a:r>
            <a:r>
              <a:rPr b="1" lang="en" sz="2300">
                <a:solidFill>
                  <a:srgbClr val="45BEDF"/>
                </a:solidFill>
                <a:latin typeface="Open Sans"/>
                <a:ea typeface="Open Sans"/>
                <a:cs typeface="Open Sans"/>
                <a:sym typeface="Open Sans"/>
              </a:rPr>
              <a:t>instituce</a:t>
            </a:r>
            <a:endParaRPr b="1" sz="2300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45BEDF"/>
        </a:solidFill>
      </p:bgPr>
    </p:bg>
    <p:spTree>
      <p:nvGrpSpPr>
        <p:cNvPr id="509" name="Shape 5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0" name="Google Shape;510;g334773021e6_0_415"/>
          <p:cNvSpPr/>
          <p:nvPr/>
        </p:nvSpPr>
        <p:spPr>
          <a:xfrm>
            <a:off x="0" y="3503769"/>
            <a:ext cx="7620000" cy="477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11" name="Google Shape;511;g334773021e6_0_415"/>
          <p:cNvSpPr txBox="1"/>
          <p:nvPr/>
        </p:nvSpPr>
        <p:spPr>
          <a:xfrm>
            <a:off x="2616075" y="411025"/>
            <a:ext cx="4568400" cy="2616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4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Podpora mezinárodní spolupráce</a:t>
            </a:r>
            <a:endParaRPr b="1" sz="24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2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Práce s OER zvyšuje viditelnost instituce, čímž zlepšuje její pověst na mezinárodní úrovni díky aktivní spolupráci s dalšími institucemi po celém světě.</a:t>
            </a:r>
            <a:endParaRPr b="0" i="0" sz="22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12" name="Google Shape;512;g334773021e6_0_415"/>
          <p:cNvSpPr/>
          <p:nvPr/>
        </p:nvSpPr>
        <p:spPr>
          <a:xfrm>
            <a:off x="0" y="0"/>
            <a:ext cx="1703100" cy="35037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513" name="Google Shape;513;g334773021e6_0_415"/>
          <p:cNvCxnSpPr/>
          <p:nvPr/>
        </p:nvCxnSpPr>
        <p:spPr>
          <a:xfrm>
            <a:off x="-500" y="3498175"/>
            <a:ext cx="7635300" cy="540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514" name="Google Shape;514;g334773021e6_0_41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4382" y="3615631"/>
            <a:ext cx="885382" cy="309784"/>
          </a:xfrm>
          <a:prstGeom prst="rect">
            <a:avLst/>
          </a:prstGeom>
          <a:noFill/>
          <a:ln>
            <a:noFill/>
          </a:ln>
        </p:spPr>
      </p:pic>
      <p:sp>
        <p:nvSpPr>
          <p:cNvPr id="515" name="Google Shape;515;g334773021e6_0_415"/>
          <p:cNvSpPr/>
          <p:nvPr/>
        </p:nvSpPr>
        <p:spPr>
          <a:xfrm>
            <a:off x="887950" y="908275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16" name="Google Shape;516;g334773021e6_0_415"/>
          <p:cNvSpPr txBox="1"/>
          <p:nvPr/>
        </p:nvSpPr>
        <p:spPr>
          <a:xfrm>
            <a:off x="168025" y="1047150"/>
            <a:ext cx="2157300" cy="131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None/>
            </a:pPr>
            <a:r>
              <a:rPr b="1" lang="en" sz="23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Přínosy otevřeného vzdělávání pro </a:t>
            </a:r>
            <a:r>
              <a:rPr b="1" lang="en" sz="2300">
                <a:solidFill>
                  <a:srgbClr val="45BEDF"/>
                </a:solidFill>
                <a:latin typeface="Open Sans"/>
                <a:ea typeface="Open Sans"/>
                <a:cs typeface="Open Sans"/>
                <a:sym typeface="Open Sans"/>
              </a:rPr>
              <a:t>instituce</a:t>
            </a:r>
            <a:endParaRPr b="1" sz="2300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45BEDF"/>
        </a:solidFill>
      </p:bgPr>
    </p:bg>
    <p:spTree>
      <p:nvGrpSpPr>
        <p:cNvPr id="520" name="Shape 5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1" name="Google Shape;521;g334773021e6_0_425"/>
          <p:cNvSpPr/>
          <p:nvPr/>
        </p:nvSpPr>
        <p:spPr>
          <a:xfrm>
            <a:off x="0" y="3503769"/>
            <a:ext cx="7620000" cy="477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22" name="Google Shape;522;g334773021e6_0_425"/>
          <p:cNvSpPr txBox="1"/>
          <p:nvPr/>
        </p:nvSpPr>
        <p:spPr>
          <a:xfrm>
            <a:off x="2607025" y="412950"/>
            <a:ext cx="4914900" cy="2586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4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Usnadnění náboru</a:t>
            </a:r>
            <a:endParaRPr b="1" sz="24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2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Využívání OER zvyšuje participaci na vysokoškolském vzdělávání tím, že rozšiřuje přístup k netradičním studentům, kteří se rozhodují na základě kvality nabízených vzdělávacích materiálů.</a:t>
            </a:r>
            <a:endParaRPr b="0" i="0" sz="22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23" name="Google Shape;523;g334773021e6_0_425"/>
          <p:cNvSpPr/>
          <p:nvPr/>
        </p:nvSpPr>
        <p:spPr>
          <a:xfrm>
            <a:off x="0" y="0"/>
            <a:ext cx="1703100" cy="35037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524" name="Google Shape;524;g334773021e6_0_425"/>
          <p:cNvCxnSpPr/>
          <p:nvPr/>
        </p:nvCxnSpPr>
        <p:spPr>
          <a:xfrm>
            <a:off x="-500" y="3498175"/>
            <a:ext cx="7635300" cy="540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525" name="Google Shape;525;g334773021e6_0_42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4382" y="3615631"/>
            <a:ext cx="885382" cy="309784"/>
          </a:xfrm>
          <a:prstGeom prst="rect">
            <a:avLst/>
          </a:prstGeom>
          <a:noFill/>
          <a:ln>
            <a:noFill/>
          </a:ln>
        </p:spPr>
      </p:pic>
      <p:sp>
        <p:nvSpPr>
          <p:cNvPr id="526" name="Google Shape;526;g334773021e6_0_425"/>
          <p:cNvSpPr/>
          <p:nvPr/>
        </p:nvSpPr>
        <p:spPr>
          <a:xfrm>
            <a:off x="887950" y="908275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27" name="Google Shape;527;g334773021e6_0_425"/>
          <p:cNvSpPr txBox="1"/>
          <p:nvPr/>
        </p:nvSpPr>
        <p:spPr>
          <a:xfrm>
            <a:off x="168025" y="1047150"/>
            <a:ext cx="2157300" cy="131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None/>
            </a:pPr>
            <a:r>
              <a:rPr b="1" lang="en" sz="23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Přínosy otevřeného vzdělávání pro </a:t>
            </a:r>
            <a:r>
              <a:rPr b="1" lang="en" sz="2300">
                <a:solidFill>
                  <a:srgbClr val="45BEDF"/>
                </a:solidFill>
                <a:latin typeface="Open Sans"/>
                <a:ea typeface="Open Sans"/>
                <a:cs typeface="Open Sans"/>
                <a:sym typeface="Open Sans"/>
              </a:rPr>
              <a:t>instituce</a:t>
            </a:r>
            <a:endParaRPr b="1" sz="2300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45BEDF"/>
        </a:solidFill>
      </p:bgPr>
    </p:bg>
    <p:spTree>
      <p:nvGrpSpPr>
        <p:cNvPr id="531" name="Shape 5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" name="Google Shape;532;g334773021e6_0_435"/>
          <p:cNvSpPr/>
          <p:nvPr/>
        </p:nvSpPr>
        <p:spPr>
          <a:xfrm>
            <a:off x="0" y="3503769"/>
            <a:ext cx="7620000" cy="477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33" name="Google Shape;533;g334773021e6_0_435"/>
          <p:cNvSpPr txBox="1"/>
          <p:nvPr/>
        </p:nvSpPr>
        <p:spPr>
          <a:xfrm>
            <a:off x="2687750" y="889625"/>
            <a:ext cx="4568400" cy="160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3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Posílení spojení s absolventy</a:t>
            </a:r>
            <a:endParaRPr b="1" sz="23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3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Nabídka kvalitních OER absolventům pomáhá instituci udržovat s nimi aktivní spojení.</a:t>
            </a:r>
            <a:endParaRPr b="0" i="0" sz="23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34" name="Google Shape;534;g334773021e6_0_435"/>
          <p:cNvSpPr/>
          <p:nvPr/>
        </p:nvSpPr>
        <p:spPr>
          <a:xfrm>
            <a:off x="0" y="0"/>
            <a:ext cx="1703100" cy="35037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535" name="Google Shape;535;g334773021e6_0_435"/>
          <p:cNvCxnSpPr/>
          <p:nvPr/>
        </p:nvCxnSpPr>
        <p:spPr>
          <a:xfrm>
            <a:off x="-500" y="3498175"/>
            <a:ext cx="7635300" cy="540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536" name="Google Shape;536;g334773021e6_0_43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4382" y="3615631"/>
            <a:ext cx="885382" cy="309784"/>
          </a:xfrm>
          <a:prstGeom prst="rect">
            <a:avLst/>
          </a:prstGeom>
          <a:noFill/>
          <a:ln>
            <a:noFill/>
          </a:ln>
        </p:spPr>
      </p:pic>
      <p:sp>
        <p:nvSpPr>
          <p:cNvPr id="537" name="Google Shape;537;g334773021e6_0_435"/>
          <p:cNvSpPr/>
          <p:nvPr/>
        </p:nvSpPr>
        <p:spPr>
          <a:xfrm>
            <a:off x="887950" y="908275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38" name="Google Shape;538;g334773021e6_0_435"/>
          <p:cNvSpPr txBox="1"/>
          <p:nvPr/>
        </p:nvSpPr>
        <p:spPr>
          <a:xfrm>
            <a:off x="168025" y="1047150"/>
            <a:ext cx="2157300" cy="131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None/>
            </a:pPr>
            <a:r>
              <a:rPr b="1" lang="en" sz="23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Přínosy otevřeného vzdělávání pro </a:t>
            </a:r>
            <a:r>
              <a:rPr b="1" lang="en" sz="2300">
                <a:solidFill>
                  <a:srgbClr val="45BEDF"/>
                </a:solidFill>
                <a:latin typeface="Open Sans"/>
                <a:ea typeface="Open Sans"/>
                <a:cs typeface="Open Sans"/>
                <a:sym typeface="Open Sans"/>
              </a:rPr>
              <a:t>instituce</a:t>
            </a:r>
            <a:endParaRPr b="1" sz="2300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42" name="Shape 5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3" name="Google Shape;543;g334773021e6_0_445"/>
          <p:cNvSpPr/>
          <p:nvPr/>
        </p:nvSpPr>
        <p:spPr>
          <a:xfrm>
            <a:off x="0" y="3503769"/>
            <a:ext cx="7620000" cy="477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44" name="Google Shape;544;g334773021e6_0_445"/>
          <p:cNvSpPr txBox="1"/>
          <p:nvPr/>
        </p:nvSpPr>
        <p:spPr>
          <a:xfrm>
            <a:off x="2620600" y="765025"/>
            <a:ext cx="4568400" cy="1908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4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Odemknutí informací</a:t>
            </a:r>
            <a:endParaRPr b="1" sz="24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2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Znalosti lze sdílet ve velkém při odemknutím vzdělávacích zdrojů prostřednictvím licencí pro každého, kdo o ně projeví zájem.</a:t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45" name="Google Shape;545;g334773021e6_0_445"/>
          <p:cNvSpPr/>
          <p:nvPr/>
        </p:nvSpPr>
        <p:spPr>
          <a:xfrm>
            <a:off x="0" y="0"/>
            <a:ext cx="1703100" cy="35037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546" name="Google Shape;546;g334773021e6_0_445"/>
          <p:cNvCxnSpPr/>
          <p:nvPr/>
        </p:nvCxnSpPr>
        <p:spPr>
          <a:xfrm>
            <a:off x="-500" y="3498175"/>
            <a:ext cx="7635300" cy="540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547" name="Google Shape;547;g334773021e6_0_44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4382" y="3615631"/>
            <a:ext cx="885382" cy="309784"/>
          </a:xfrm>
          <a:prstGeom prst="rect">
            <a:avLst/>
          </a:prstGeom>
          <a:noFill/>
          <a:ln>
            <a:noFill/>
          </a:ln>
        </p:spPr>
      </p:pic>
      <p:sp>
        <p:nvSpPr>
          <p:cNvPr id="548" name="Google Shape;548;g334773021e6_0_445"/>
          <p:cNvSpPr/>
          <p:nvPr/>
        </p:nvSpPr>
        <p:spPr>
          <a:xfrm>
            <a:off x="887950" y="908275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49" name="Google Shape;549;g334773021e6_0_445"/>
          <p:cNvSpPr txBox="1"/>
          <p:nvPr/>
        </p:nvSpPr>
        <p:spPr>
          <a:xfrm>
            <a:off x="185100" y="1060525"/>
            <a:ext cx="2252700" cy="131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b="1" lang="en" sz="230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Přínosy otevřeného vzdělávání pro všechny</a:t>
            </a:r>
            <a:endParaRPr b="1" i="0" sz="23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53" name="Shape 5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4" name="Google Shape;554;g334773021e6_0_455"/>
          <p:cNvSpPr/>
          <p:nvPr/>
        </p:nvSpPr>
        <p:spPr>
          <a:xfrm>
            <a:off x="0" y="3503769"/>
            <a:ext cx="7620000" cy="477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55" name="Google Shape;555;g334773021e6_0_455"/>
          <p:cNvSpPr txBox="1"/>
          <p:nvPr/>
        </p:nvSpPr>
        <p:spPr>
          <a:xfrm>
            <a:off x="2607025" y="797550"/>
            <a:ext cx="4568400" cy="1908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4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Přenos znalostí</a:t>
            </a:r>
            <a:endParaRPr b="1" sz="24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2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Vzdělávací zdroje vytvořené z veřejných prostředků jsou k dispozici veřejnosti, lze je opakovaně používat a sdílet.</a:t>
            </a:r>
            <a:endParaRPr b="0" i="0" sz="2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56" name="Google Shape;556;g334773021e6_0_455"/>
          <p:cNvSpPr/>
          <p:nvPr/>
        </p:nvSpPr>
        <p:spPr>
          <a:xfrm>
            <a:off x="0" y="0"/>
            <a:ext cx="1703100" cy="35037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557" name="Google Shape;557;g334773021e6_0_455"/>
          <p:cNvCxnSpPr/>
          <p:nvPr/>
        </p:nvCxnSpPr>
        <p:spPr>
          <a:xfrm>
            <a:off x="-500" y="3498175"/>
            <a:ext cx="7635300" cy="540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558" name="Google Shape;558;g334773021e6_0_45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4382" y="3615631"/>
            <a:ext cx="885382" cy="309784"/>
          </a:xfrm>
          <a:prstGeom prst="rect">
            <a:avLst/>
          </a:prstGeom>
          <a:noFill/>
          <a:ln>
            <a:noFill/>
          </a:ln>
        </p:spPr>
      </p:pic>
      <p:sp>
        <p:nvSpPr>
          <p:cNvPr id="559" name="Google Shape;559;g334773021e6_0_455"/>
          <p:cNvSpPr/>
          <p:nvPr/>
        </p:nvSpPr>
        <p:spPr>
          <a:xfrm>
            <a:off x="887950" y="908275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60" name="Google Shape;560;g334773021e6_0_455"/>
          <p:cNvSpPr txBox="1"/>
          <p:nvPr/>
        </p:nvSpPr>
        <p:spPr>
          <a:xfrm>
            <a:off x="185100" y="1060525"/>
            <a:ext cx="2252700" cy="131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None/>
            </a:pPr>
            <a:r>
              <a:rPr b="1" lang="en" sz="23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Přínosy otevřeného vzdělávání pro všechny</a:t>
            </a:r>
            <a:endParaRPr b="1" sz="2300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64" name="Shape 5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5" name="Google Shape;565;g334773021e6_0_465"/>
          <p:cNvSpPr/>
          <p:nvPr/>
        </p:nvSpPr>
        <p:spPr>
          <a:xfrm>
            <a:off x="0" y="3503769"/>
            <a:ext cx="7620000" cy="477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66" name="Google Shape;566;g334773021e6_0_465"/>
          <p:cNvSpPr txBox="1"/>
          <p:nvPr/>
        </p:nvSpPr>
        <p:spPr>
          <a:xfrm>
            <a:off x="2637400" y="426325"/>
            <a:ext cx="4934100" cy="2586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4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Umožnění celoživotního učení</a:t>
            </a:r>
            <a:endParaRPr b="1" sz="24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2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Být v obraze a mít možnost dalšího učení je dostupnější pro každého, čímž se překlenuje propast mezi formálními, neformálními a informálními otevřenými příležitostmi.</a:t>
            </a:r>
            <a:endParaRPr b="0" i="0" sz="2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67" name="Google Shape;567;g334773021e6_0_465"/>
          <p:cNvSpPr/>
          <p:nvPr/>
        </p:nvSpPr>
        <p:spPr>
          <a:xfrm>
            <a:off x="0" y="0"/>
            <a:ext cx="1703100" cy="35037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568" name="Google Shape;568;g334773021e6_0_465"/>
          <p:cNvCxnSpPr/>
          <p:nvPr/>
        </p:nvCxnSpPr>
        <p:spPr>
          <a:xfrm>
            <a:off x="-500" y="3498175"/>
            <a:ext cx="7635300" cy="540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569" name="Google Shape;569;g334773021e6_0_46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4382" y="3615631"/>
            <a:ext cx="885382" cy="309784"/>
          </a:xfrm>
          <a:prstGeom prst="rect">
            <a:avLst/>
          </a:prstGeom>
          <a:noFill/>
          <a:ln>
            <a:noFill/>
          </a:ln>
        </p:spPr>
      </p:pic>
      <p:sp>
        <p:nvSpPr>
          <p:cNvPr id="570" name="Google Shape;570;g334773021e6_0_465"/>
          <p:cNvSpPr/>
          <p:nvPr/>
        </p:nvSpPr>
        <p:spPr>
          <a:xfrm>
            <a:off x="887950" y="908275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71" name="Google Shape;571;g334773021e6_0_465"/>
          <p:cNvSpPr txBox="1"/>
          <p:nvPr/>
        </p:nvSpPr>
        <p:spPr>
          <a:xfrm>
            <a:off x="185100" y="1060525"/>
            <a:ext cx="2252700" cy="131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None/>
            </a:pPr>
            <a:r>
              <a:rPr b="1" lang="en" sz="23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Přínosy otevřeného vzdělávání pro všechny</a:t>
            </a:r>
            <a:endParaRPr b="1" sz="2300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75" name="Shape 5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6" name="Google Shape;576;g334773021e6_0_475"/>
          <p:cNvSpPr/>
          <p:nvPr/>
        </p:nvSpPr>
        <p:spPr>
          <a:xfrm>
            <a:off x="0" y="3503769"/>
            <a:ext cx="7620000" cy="477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77" name="Google Shape;577;g334773021e6_0_475"/>
          <p:cNvSpPr txBox="1"/>
          <p:nvPr/>
        </p:nvSpPr>
        <p:spPr>
          <a:xfrm>
            <a:off x="2607025" y="595675"/>
            <a:ext cx="4568400" cy="2247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4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Posílení rovnosti</a:t>
            </a:r>
            <a:endParaRPr b="1" sz="24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2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Bezplatné online zdroje usnadňují poskytování stejně kvalitních znalostí všem bez ohledu na jejich sociální a ekonomické postavení.</a:t>
            </a:r>
            <a:endParaRPr b="0" i="0" sz="2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78" name="Google Shape;578;g334773021e6_0_475"/>
          <p:cNvSpPr/>
          <p:nvPr/>
        </p:nvSpPr>
        <p:spPr>
          <a:xfrm>
            <a:off x="0" y="0"/>
            <a:ext cx="1703100" cy="35037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579" name="Google Shape;579;g334773021e6_0_475"/>
          <p:cNvCxnSpPr/>
          <p:nvPr/>
        </p:nvCxnSpPr>
        <p:spPr>
          <a:xfrm>
            <a:off x="-500" y="3498175"/>
            <a:ext cx="7635300" cy="540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580" name="Google Shape;580;g334773021e6_0_47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4382" y="3615631"/>
            <a:ext cx="885382" cy="309784"/>
          </a:xfrm>
          <a:prstGeom prst="rect">
            <a:avLst/>
          </a:prstGeom>
          <a:noFill/>
          <a:ln>
            <a:noFill/>
          </a:ln>
        </p:spPr>
      </p:pic>
      <p:sp>
        <p:nvSpPr>
          <p:cNvPr id="581" name="Google Shape;581;g334773021e6_0_475"/>
          <p:cNvSpPr/>
          <p:nvPr/>
        </p:nvSpPr>
        <p:spPr>
          <a:xfrm>
            <a:off x="887950" y="908275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82" name="Google Shape;582;g334773021e6_0_475"/>
          <p:cNvSpPr txBox="1"/>
          <p:nvPr/>
        </p:nvSpPr>
        <p:spPr>
          <a:xfrm>
            <a:off x="185100" y="1060525"/>
            <a:ext cx="2252700" cy="131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None/>
            </a:pPr>
            <a:r>
              <a:rPr b="1" lang="en" sz="23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Přínosy otevřeného vzdělávání pro všechny</a:t>
            </a:r>
            <a:endParaRPr b="1" sz="2300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86" name="Shape 5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7" name="Google Shape;587;g334773021e6_0_485"/>
          <p:cNvSpPr/>
          <p:nvPr/>
        </p:nvSpPr>
        <p:spPr>
          <a:xfrm>
            <a:off x="0" y="3503769"/>
            <a:ext cx="7620000" cy="477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88" name="Google Shape;588;g334773021e6_0_485"/>
          <p:cNvSpPr txBox="1"/>
          <p:nvPr/>
        </p:nvSpPr>
        <p:spPr>
          <a:xfrm>
            <a:off x="2597975" y="388200"/>
            <a:ext cx="4568400" cy="2616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4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Podněcování rozmanitosti a inkluzivity</a:t>
            </a:r>
            <a:endParaRPr b="1" sz="24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2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OER materiály, které se snadno sdílejí a jsou přístupné přes internet, jsou skvělým nástrojem k objevování a seznamování se s různými názory.</a:t>
            </a:r>
            <a:endParaRPr b="0" i="0" sz="2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89" name="Google Shape;589;g334773021e6_0_485"/>
          <p:cNvSpPr/>
          <p:nvPr/>
        </p:nvSpPr>
        <p:spPr>
          <a:xfrm>
            <a:off x="0" y="0"/>
            <a:ext cx="1703100" cy="35037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590" name="Google Shape;590;g334773021e6_0_485"/>
          <p:cNvCxnSpPr/>
          <p:nvPr/>
        </p:nvCxnSpPr>
        <p:spPr>
          <a:xfrm>
            <a:off x="-500" y="3498175"/>
            <a:ext cx="7635300" cy="540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591" name="Google Shape;591;g334773021e6_0_48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4382" y="3615631"/>
            <a:ext cx="885382" cy="309784"/>
          </a:xfrm>
          <a:prstGeom prst="rect">
            <a:avLst/>
          </a:prstGeom>
          <a:noFill/>
          <a:ln>
            <a:noFill/>
          </a:ln>
        </p:spPr>
      </p:pic>
      <p:sp>
        <p:nvSpPr>
          <p:cNvPr id="592" name="Google Shape;592;g334773021e6_0_485"/>
          <p:cNvSpPr/>
          <p:nvPr/>
        </p:nvSpPr>
        <p:spPr>
          <a:xfrm>
            <a:off x="887950" y="908275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93" name="Google Shape;593;g334773021e6_0_485"/>
          <p:cNvSpPr txBox="1"/>
          <p:nvPr/>
        </p:nvSpPr>
        <p:spPr>
          <a:xfrm>
            <a:off x="185100" y="1060525"/>
            <a:ext cx="2252700" cy="131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None/>
            </a:pPr>
            <a:r>
              <a:rPr b="1" lang="en" sz="23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Přínosy otevřeného vzdělávání pro všechny</a:t>
            </a:r>
            <a:endParaRPr b="1" sz="2300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g334773021e6_0_41"/>
          <p:cNvSpPr txBox="1"/>
          <p:nvPr/>
        </p:nvSpPr>
        <p:spPr>
          <a:xfrm>
            <a:off x="3247917" y="939784"/>
            <a:ext cx="3999000" cy="1858800"/>
          </a:xfrm>
          <a:prstGeom prst="rect">
            <a:avLst/>
          </a:prstGeom>
          <a:noFill/>
          <a:ln>
            <a:noFill/>
          </a:ln>
        </p:spPr>
        <p:txBody>
          <a:bodyPr anchorCtr="0" anchor="t" bIns="74375" lIns="74375" spcFirstLastPara="1" rIns="74375" wrap="square" tIns="7437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700"/>
              <a:buFont typeface="Arial"/>
              <a:buNone/>
            </a:pPr>
            <a:r>
              <a:rPr b="1" lang="en" sz="37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Co jsou otevřené licence</a:t>
            </a:r>
            <a:r>
              <a:rPr b="1" i="0" lang="en" sz="37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?</a:t>
            </a:r>
            <a:endParaRPr b="1" i="0" sz="37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00" name="Google Shape;100;g334773021e6_0_41"/>
          <p:cNvSpPr/>
          <p:nvPr/>
        </p:nvSpPr>
        <p:spPr>
          <a:xfrm>
            <a:off x="0" y="3503769"/>
            <a:ext cx="7620000" cy="477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01" name="Google Shape;101;g334773021e6_0_4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58900" y="1067800"/>
            <a:ext cx="2053626" cy="1559049"/>
          </a:xfrm>
          <a:prstGeom prst="rect">
            <a:avLst/>
          </a:prstGeom>
          <a:noFill/>
          <a:ln>
            <a:noFill/>
          </a:ln>
        </p:spPr>
      </p:pic>
      <p:sp>
        <p:nvSpPr>
          <p:cNvPr id="102" name="Google Shape;102;g334773021e6_0_41"/>
          <p:cNvSpPr txBox="1"/>
          <p:nvPr/>
        </p:nvSpPr>
        <p:spPr>
          <a:xfrm>
            <a:off x="1157425" y="1231650"/>
            <a:ext cx="3145800" cy="103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b="1" i="0" lang="en" sz="32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OER</a:t>
            </a:r>
            <a:endParaRPr b="1" i="0" sz="32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None/>
            </a:pPr>
            <a:r>
              <a:rPr lang="en" sz="23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ZÁKLAD</a:t>
            </a:r>
            <a:endParaRPr b="0" i="0" sz="23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103" name="Google Shape;103;g334773021e6_0_41"/>
          <p:cNvCxnSpPr/>
          <p:nvPr/>
        </p:nvCxnSpPr>
        <p:spPr>
          <a:xfrm>
            <a:off x="-500" y="3498175"/>
            <a:ext cx="7635300" cy="540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104" name="Google Shape;104;g334773021e6_0_4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24382" y="3615631"/>
            <a:ext cx="885382" cy="30978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97" name="Shape 5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8" name="Google Shape;598;g334773021e6_0_495"/>
          <p:cNvSpPr/>
          <p:nvPr/>
        </p:nvSpPr>
        <p:spPr>
          <a:xfrm>
            <a:off x="0" y="3503769"/>
            <a:ext cx="7620000" cy="477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99" name="Google Shape;599;g334773021e6_0_495"/>
          <p:cNvSpPr txBox="1"/>
          <p:nvPr/>
        </p:nvSpPr>
        <p:spPr>
          <a:xfrm>
            <a:off x="2629650" y="765025"/>
            <a:ext cx="4568400" cy="1908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4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Posílení občanské vědy</a:t>
            </a:r>
            <a:endParaRPr b="1" sz="24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2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Znalosti může vytvářet každý a dostupnost materiálů usnadňuje lidem pokračovat v získávání znalostí.</a:t>
            </a:r>
            <a:endParaRPr b="0" i="0" sz="2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00" name="Google Shape;600;g334773021e6_0_495"/>
          <p:cNvSpPr/>
          <p:nvPr/>
        </p:nvSpPr>
        <p:spPr>
          <a:xfrm>
            <a:off x="0" y="0"/>
            <a:ext cx="1703100" cy="35037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601" name="Google Shape;601;g334773021e6_0_495"/>
          <p:cNvCxnSpPr/>
          <p:nvPr/>
        </p:nvCxnSpPr>
        <p:spPr>
          <a:xfrm>
            <a:off x="-500" y="3498175"/>
            <a:ext cx="7635300" cy="540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602" name="Google Shape;602;g334773021e6_0_49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4382" y="3615631"/>
            <a:ext cx="885382" cy="309784"/>
          </a:xfrm>
          <a:prstGeom prst="rect">
            <a:avLst/>
          </a:prstGeom>
          <a:noFill/>
          <a:ln>
            <a:noFill/>
          </a:ln>
        </p:spPr>
      </p:pic>
      <p:sp>
        <p:nvSpPr>
          <p:cNvPr id="603" name="Google Shape;603;g334773021e6_0_495"/>
          <p:cNvSpPr/>
          <p:nvPr/>
        </p:nvSpPr>
        <p:spPr>
          <a:xfrm>
            <a:off x="887950" y="908275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04" name="Google Shape;604;g334773021e6_0_495"/>
          <p:cNvSpPr txBox="1"/>
          <p:nvPr/>
        </p:nvSpPr>
        <p:spPr>
          <a:xfrm>
            <a:off x="185100" y="1060525"/>
            <a:ext cx="2252700" cy="131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None/>
            </a:pPr>
            <a:r>
              <a:rPr b="1" lang="en" sz="23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Přínosy otevřeného vzdělávání pro všechny</a:t>
            </a:r>
            <a:endParaRPr b="1" sz="2300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608" name="Shape 6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9" name="Google Shape;609;g334773021e6_0_505"/>
          <p:cNvSpPr/>
          <p:nvPr/>
        </p:nvSpPr>
        <p:spPr>
          <a:xfrm>
            <a:off x="0" y="3503769"/>
            <a:ext cx="7620000" cy="477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10" name="Google Shape;610;g334773021e6_0_505"/>
          <p:cNvSpPr txBox="1"/>
          <p:nvPr/>
        </p:nvSpPr>
        <p:spPr>
          <a:xfrm>
            <a:off x="2630975" y="257125"/>
            <a:ext cx="4946700" cy="2924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4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Zvýšení kvality</a:t>
            </a:r>
            <a:endParaRPr b="1" sz="24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2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Každý může podpořit zvyšování kvality OER tím, že jednoduše položí otázky k jejich objasnění; žádný přístup znamená žádné otázky, žádné otázky znamenají žádné pochybnosti, žádné pochybnosti znamenají žádné zlepšení.</a:t>
            </a:r>
            <a:endParaRPr b="0" i="0" sz="22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611" name="Google Shape;611;g334773021e6_0_505"/>
          <p:cNvSpPr/>
          <p:nvPr/>
        </p:nvSpPr>
        <p:spPr>
          <a:xfrm>
            <a:off x="0" y="0"/>
            <a:ext cx="1703100" cy="35037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612" name="Google Shape;612;g334773021e6_0_505"/>
          <p:cNvCxnSpPr/>
          <p:nvPr/>
        </p:nvCxnSpPr>
        <p:spPr>
          <a:xfrm>
            <a:off x="-500" y="3498175"/>
            <a:ext cx="7635300" cy="540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613" name="Google Shape;613;g334773021e6_0_50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4382" y="3615631"/>
            <a:ext cx="885382" cy="309784"/>
          </a:xfrm>
          <a:prstGeom prst="rect">
            <a:avLst/>
          </a:prstGeom>
          <a:noFill/>
          <a:ln>
            <a:noFill/>
          </a:ln>
        </p:spPr>
      </p:pic>
      <p:sp>
        <p:nvSpPr>
          <p:cNvPr id="614" name="Google Shape;614;g334773021e6_0_505"/>
          <p:cNvSpPr/>
          <p:nvPr/>
        </p:nvSpPr>
        <p:spPr>
          <a:xfrm>
            <a:off x="887950" y="908275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15" name="Google Shape;615;g334773021e6_0_505"/>
          <p:cNvSpPr txBox="1"/>
          <p:nvPr/>
        </p:nvSpPr>
        <p:spPr>
          <a:xfrm>
            <a:off x="185100" y="1060525"/>
            <a:ext cx="2252700" cy="131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None/>
            </a:pPr>
            <a:r>
              <a:rPr b="1" lang="en" sz="23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Přínosy otevřeného vzdělávání pro všechny</a:t>
            </a:r>
            <a:endParaRPr b="1" sz="2300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619" name="Shape 6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0" name="Google Shape;620;g334773021e6_0_515"/>
          <p:cNvSpPr/>
          <p:nvPr/>
        </p:nvSpPr>
        <p:spPr>
          <a:xfrm>
            <a:off x="0" y="3503769"/>
            <a:ext cx="7620000" cy="477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621" name="Google Shape;621;g334773021e6_0_51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4382" y="3615631"/>
            <a:ext cx="885382" cy="309784"/>
          </a:xfrm>
          <a:prstGeom prst="rect">
            <a:avLst/>
          </a:prstGeom>
          <a:noFill/>
          <a:ln>
            <a:noFill/>
          </a:ln>
        </p:spPr>
      </p:pic>
      <p:sp>
        <p:nvSpPr>
          <p:cNvPr id="622" name="Google Shape;622;g334773021e6_0_515"/>
          <p:cNvSpPr txBox="1"/>
          <p:nvPr/>
        </p:nvSpPr>
        <p:spPr>
          <a:xfrm>
            <a:off x="2731975" y="564925"/>
            <a:ext cx="4688100" cy="1893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3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Rozšíření hranic</a:t>
            </a:r>
            <a:endParaRPr b="1" sz="23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2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OER jsou skvělým způsobem, jak sdílet znalosti přes hranice, s umožněním přizpůsobení, která skutečně fungují na místní úrovni.</a:t>
            </a:r>
            <a:endParaRPr b="0" i="0" sz="2200" u="none" cap="none" strike="noStrike">
              <a:solidFill>
                <a:srgbClr val="004993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23" name="Google Shape;623;g334773021e6_0_515"/>
          <p:cNvSpPr/>
          <p:nvPr/>
        </p:nvSpPr>
        <p:spPr>
          <a:xfrm>
            <a:off x="0" y="0"/>
            <a:ext cx="1703100" cy="35037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624" name="Google Shape;624;g334773021e6_0_515"/>
          <p:cNvCxnSpPr/>
          <p:nvPr/>
        </p:nvCxnSpPr>
        <p:spPr>
          <a:xfrm>
            <a:off x="-500" y="3498175"/>
            <a:ext cx="7635300" cy="540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625" name="Google Shape;625;g334773021e6_0_515"/>
          <p:cNvSpPr/>
          <p:nvPr/>
        </p:nvSpPr>
        <p:spPr>
          <a:xfrm>
            <a:off x="887950" y="908275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26" name="Google Shape;626;g334773021e6_0_515"/>
          <p:cNvSpPr txBox="1"/>
          <p:nvPr/>
        </p:nvSpPr>
        <p:spPr>
          <a:xfrm>
            <a:off x="185100" y="1060525"/>
            <a:ext cx="2252700" cy="131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None/>
            </a:pPr>
            <a:r>
              <a:rPr b="1" lang="en" sz="23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Přínosy otevřeného vzdělávání pro všechny</a:t>
            </a:r>
            <a:endParaRPr b="1" sz="2300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04993"/>
        </a:solidFill>
      </p:bgPr>
    </p:bg>
    <p:spTree>
      <p:nvGrpSpPr>
        <p:cNvPr id="630" name="Shape 6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1" name="Google Shape;631;g334773021e6_0_525"/>
          <p:cNvSpPr/>
          <p:nvPr/>
        </p:nvSpPr>
        <p:spPr>
          <a:xfrm>
            <a:off x="0" y="-39826"/>
            <a:ext cx="1829400" cy="3543600"/>
          </a:xfrm>
          <a:prstGeom prst="rect">
            <a:avLst/>
          </a:prstGeom>
          <a:solidFill>
            <a:srgbClr val="45BEDF"/>
          </a:solidFill>
          <a:ln>
            <a:noFill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32" name="Google Shape;632;g334773021e6_0_525"/>
          <p:cNvSpPr/>
          <p:nvPr/>
        </p:nvSpPr>
        <p:spPr>
          <a:xfrm>
            <a:off x="0" y="3503769"/>
            <a:ext cx="7620000" cy="477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33" name="Google Shape;633;g334773021e6_0_525"/>
          <p:cNvSpPr txBox="1"/>
          <p:nvPr/>
        </p:nvSpPr>
        <p:spPr>
          <a:xfrm>
            <a:off x="2673813" y="441094"/>
            <a:ext cx="4645200" cy="2613000"/>
          </a:xfrm>
          <a:prstGeom prst="rect">
            <a:avLst/>
          </a:prstGeom>
          <a:noFill/>
          <a:ln>
            <a:noFill/>
          </a:ln>
        </p:spPr>
        <p:txBody>
          <a:bodyPr anchorCtr="0" anchor="t" bIns="74375" lIns="74375" spcFirstLastPara="1" rIns="74375" wrap="square" tIns="7437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</a:pPr>
            <a:r>
              <a:rPr b="1" lang="en" sz="2000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Podpora profesního rozvoje</a:t>
            </a:r>
            <a:endParaRPr b="1" sz="2000">
              <a:solidFill>
                <a:srgbClr val="B9E9F6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</a:pPr>
            <a:r>
              <a:rPr lang="en" sz="2000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Zapojení na knihovní, institucionální, národní a mezinárodní úrovni do OER a správy OE lze využít jako příležitost k profesnímu rozvoji a růstu mimo „tradiční“ nebo více ustálené odborné oblasti (např. tvorba sbírek, metadata atd.).</a:t>
            </a:r>
            <a:endParaRPr b="0" i="0" sz="2000" u="none" cap="none" strike="noStrike">
              <a:solidFill>
                <a:srgbClr val="B9E9F6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34" name="Google Shape;634;g334773021e6_0_525"/>
          <p:cNvSpPr/>
          <p:nvPr/>
        </p:nvSpPr>
        <p:spPr>
          <a:xfrm>
            <a:off x="1107417" y="1119844"/>
            <a:ext cx="1368000" cy="1255500"/>
          </a:xfrm>
          <a:prstGeom prst="ellipse">
            <a:avLst/>
          </a:prstGeom>
          <a:solidFill>
            <a:srgbClr val="45BEDF"/>
          </a:solidFill>
          <a:ln>
            <a:noFill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35" name="Google Shape;635;g334773021e6_0_525"/>
          <p:cNvSpPr txBox="1"/>
          <p:nvPr/>
        </p:nvSpPr>
        <p:spPr>
          <a:xfrm>
            <a:off x="193500" y="1165275"/>
            <a:ext cx="2393400" cy="1233900"/>
          </a:xfrm>
          <a:prstGeom prst="rect">
            <a:avLst/>
          </a:prstGeom>
          <a:noFill/>
          <a:ln>
            <a:noFill/>
          </a:ln>
        </p:spPr>
        <p:txBody>
          <a:bodyPr anchorCtr="0" anchor="t" bIns="74375" lIns="74375" spcFirstLastPara="1" rIns="74375" wrap="square" tIns="7437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None/>
            </a:pPr>
            <a:r>
              <a:rPr b="1" lang="en" sz="22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Přínosy otevřeného vzdělávání pro</a:t>
            </a:r>
            <a:r>
              <a:rPr b="1" i="0" lang="en" sz="2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1" i="0" lang="en" sz="2200" u="none" cap="none" strike="noStrike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knihovníky</a:t>
            </a:r>
            <a:endParaRPr b="1" i="0" sz="2200" u="none" cap="none" strike="noStrike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636" name="Google Shape;636;g334773021e6_0_525"/>
          <p:cNvCxnSpPr/>
          <p:nvPr/>
        </p:nvCxnSpPr>
        <p:spPr>
          <a:xfrm>
            <a:off x="0" y="3503769"/>
            <a:ext cx="76479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637" name="Google Shape;637;g334773021e6_0_52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4382" y="3615631"/>
            <a:ext cx="885382" cy="30978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04993"/>
        </a:solidFill>
      </p:bgPr>
    </p:bg>
    <p:spTree>
      <p:nvGrpSpPr>
        <p:cNvPr id="641" name="Shape 6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2" name="Google Shape;642;g334773021e6_0_535"/>
          <p:cNvSpPr/>
          <p:nvPr/>
        </p:nvSpPr>
        <p:spPr>
          <a:xfrm>
            <a:off x="0" y="-39826"/>
            <a:ext cx="1829400" cy="3543600"/>
          </a:xfrm>
          <a:prstGeom prst="rect">
            <a:avLst/>
          </a:prstGeom>
          <a:solidFill>
            <a:srgbClr val="45BEDF"/>
          </a:solidFill>
          <a:ln>
            <a:noFill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43" name="Google Shape;643;g334773021e6_0_535"/>
          <p:cNvSpPr/>
          <p:nvPr/>
        </p:nvSpPr>
        <p:spPr>
          <a:xfrm>
            <a:off x="0" y="3503769"/>
            <a:ext cx="7620000" cy="477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44" name="Google Shape;644;g334773021e6_0_535"/>
          <p:cNvSpPr txBox="1"/>
          <p:nvPr/>
        </p:nvSpPr>
        <p:spPr>
          <a:xfrm>
            <a:off x="2672992" y="424419"/>
            <a:ext cx="4645200" cy="27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74375" lIns="74375" spcFirstLastPara="1" rIns="74375" wrap="square" tIns="7437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</a:pPr>
            <a:r>
              <a:rPr b="1" lang="en" sz="2000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Uznání jako ceněných partnerů</a:t>
            </a:r>
            <a:endParaRPr b="1" sz="2000">
              <a:solidFill>
                <a:srgbClr val="B9E9F6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</a:pPr>
            <a:r>
              <a:rPr lang="en" sz="2000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Díky svým odborným znalostem v oblasti otevřené pedagogiky a otevřených licencí jsou knihovníci uznáváni pedagogy a výzkumníky jako důvěryhodní partneři při hledání, přizpůsobování a vytváření spolehlivých vzdělávacích zdrojů.</a:t>
            </a:r>
            <a:endParaRPr b="0" i="0" sz="2000" u="none" cap="none" strike="noStrike">
              <a:solidFill>
                <a:srgbClr val="B9E9F6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45" name="Google Shape;645;g334773021e6_0_535"/>
          <p:cNvSpPr/>
          <p:nvPr/>
        </p:nvSpPr>
        <p:spPr>
          <a:xfrm>
            <a:off x="1107417" y="1119844"/>
            <a:ext cx="1368000" cy="1255500"/>
          </a:xfrm>
          <a:prstGeom prst="ellipse">
            <a:avLst/>
          </a:prstGeom>
          <a:solidFill>
            <a:srgbClr val="45BEDF"/>
          </a:solidFill>
          <a:ln>
            <a:noFill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46" name="Google Shape;646;g334773021e6_0_535"/>
          <p:cNvSpPr txBox="1"/>
          <p:nvPr/>
        </p:nvSpPr>
        <p:spPr>
          <a:xfrm>
            <a:off x="193500" y="1165275"/>
            <a:ext cx="2281800" cy="1233900"/>
          </a:xfrm>
          <a:prstGeom prst="rect">
            <a:avLst/>
          </a:prstGeom>
          <a:noFill/>
          <a:ln>
            <a:noFill/>
          </a:ln>
        </p:spPr>
        <p:txBody>
          <a:bodyPr anchorCtr="0" anchor="t" bIns="74375" lIns="74375" spcFirstLastPara="1" rIns="74375" wrap="square" tIns="74375">
            <a:sp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ial"/>
              <a:buNone/>
            </a:pPr>
            <a:r>
              <a:rPr b="1" lang="en" sz="22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Přínosy otevřeného vzdělávání pro </a:t>
            </a:r>
            <a:r>
              <a:rPr b="1" lang="en" sz="2200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knihovníky</a:t>
            </a:r>
            <a:endParaRPr b="1" sz="22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647" name="Google Shape;647;g334773021e6_0_535"/>
          <p:cNvCxnSpPr/>
          <p:nvPr/>
        </p:nvCxnSpPr>
        <p:spPr>
          <a:xfrm>
            <a:off x="0" y="3503769"/>
            <a:ext cx="76479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648" name="Google Shape;648;g334773021e6_0_53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4382" y="3615631"/>
            <a:ext cx="885382" cy="30978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04993"/>
        </a:solidFill>
      </p:bgPr>
    </p:bg>
    <p:spTree>
      <p:nvGrpSpPr>
        <p:cNvPr id="652" name="Shape 6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3" name="Google Shape;653;g334773021e6_0_545"/>
          <p:cNvSpPr/>
          <p:nvPr/>
        </p:nvSpPr>
        <p:spPr>
          <a:xfrm>
            <a:off x="0" y="-39826"/>
            <a:ext cx="1829400" cy="3543600"/>
          </a:xfrm>
          <a:prstGeom prst="rect">
            <a:avLst/>
          </a:prstGeom>
          <a:solidFill>
            <a:srgbClr val="45BEDF"/>
          </a:solidFill>
          <a:ln>
            <a:noFill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54" name="Google Shape;654;g334773021e6_0_545"/>
          <p:cNvSpPr/>
          <p:nvPr/>
        </p:nvSpPr>
        <p:spPr>
          <a:xfrm>
            <a:off x="0" y="3503769"/>
            <a:ext cx="7620000" cy="477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55" name="Google Shape;655;g334773021e6_0_545"/>
          <p:cNvSpPr txBox="1"/>
          <p:nvPr/>
        </p:nvSpPr>
        <p:spPr>
          <a:xfrm>
            <a:off x="2655250" y="475737"/>
            <a:ext cx="4645200" cy="2613000"/>
          </a:xfrm>
          <a:prstGeom prst="rect">
            <a:avLst/>
          </a:prstGeom>
          <a:noFill/>
          <a:ln>
            <a:noFill/>
          </a:ln>
        </p:spPr>
        <p:txBody>
          <a:bodyPr anchorCtr="0" anchor="t" bIns="74375" lIns="74375" spcFirstLastPara="1" rIns="74375" wrap="square" tIns="7437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</a:pPr>
            <a:r>
              <a:rPr b="1" lang="en" sz="2000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Rozvoj synergií s otevřenou vědou</a:t>
            </a:r>
            <a:endParaRPr b="1" sz="2000">
              <a:solidFill>
                <a:srgbClr val="B9E9F6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</a:pPr>
            <a:r>
              <a:rPr lang="en" sz="2000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Otevřená věda a otevřené vzdělávání jsou často oddělené a znalosti jsou v rukou různých odborníků. Knihovníci mohou tyto dvě oblasti propojit s holističtějším přístupem k otevřenosti a podpořit tak otevřenou kulturu v rámci instituce/akademické komunity.</a:t>
            </a:r>
            <a:endParaRPr b="0" i="0" sz="2000" u="none" cap="none" strike="noStrike">
              <a:solidFill>
                <a:srgbClr val="B9E9F6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56" name="Google Shape;656;g334773021e6_0_545"/>
          <p:cNvSpPr/>
          <p:nvPr/>
        </p:nvSpPr>
        <p:spPr>
          <a:xfrm>
            <a:off x="1107417" y="1119844"/>
            <a:ext cx="1368000" cy="1255500"/>
          </a:xfrm>
          <a:prstGeom prst="ellipse">
            <a:avLst/>
          </a:prstGeom>
          <a:solidFill>
            <a:srgbClr val="45BEDF"/>
          </a:solidFill>
          <a:ln>
            <a:noFill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57" name="Google Shape;657;g334773021e6_0_545"/>
          <p:cNvSpPr txBox="1"/>
          <p:nvPr/>
        </p:nvSpPr>
        <p:spPr>
          <a:xfrm>
            <a:off x="193500" y="1165275"/>
            <a:ext cx="2281800" cy="1233900"/>
          </a:xfrm>
          <a:prstGeom prst="rect">
            <a:avLst/>
          </a:prstGeom>
          <a:noFill/>
          <a:ln>
            <a:noFill/>
          </a:ln>
        </p:spPr>
        <p:txBody>
          <a:bodyPr anchorCtr="0" anchor="t" bIns="74375" lIns="74375" spcFirstLastPara="1" rIns="74375" wrap="square" tIns="74375">
            <a:sp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ial"/>
              <a:buNone/>
            </a:pPr>
            <a:r>
              <a:rPr b="1" lang="en" sz="22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Přínosy otevřeného vzdělávání pro </a:t>
            </a:r>
            <a:r>
              <a:rPr b="1" lang="en" sz="2200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knihovníky</a:t>
            </a:r>
            <a:endParaRPr b="1" sz="22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658" name="Google Shape;658;g334773021e6_0_545"/>
          <p:cNvCxnSpPr/>
          <p:nvPr/>
        </p:nvCxnSpPr>
        <p:spPr>
          <a:xfrm>
            <a:off x="0" y="3503769"/>
            <a:ext cx="76479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659" name="Google Shape;659;g334773021e6_0_54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4382" y="3615631"/>
            <a:ext cx="885382" cy="30978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04993"/>
        </a:solidFill>
      </p:bgPr>
    </p:bg>
    <p:spTree>
      <p:nvGrpSpPr>
        <p:cNvPr id="663" name="Shape 6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4" name="Google Shape;664;g334773021e6_0_555"/>
          <p:cNvSpPr/>
          <p:nvPr/>
        </p:nvSpPr>
        <p:spPr>
          <a:xfrm>
            <a:off x="0" y="-39826"/>
            <a:ext cx="1829400" cy="3543600"/>
          </a:xfrm>
          <a:prstGeom prst="rect">
            <a:avLst/>
          </a:prstGeom>
          <a:solidFill>
            <a:srgbClr val="45BEDF"/>
          </a:solidFill>
          <a:ln>
            <a:noFill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65" name="Google Shape;665;g334773021e6_0_555"/>
          <p:cNvSpPr/>
          <p:nvPr/>
        </p:nvSpPr>
        <p:spPr>
          <a:xfrm>
            <a:off x="0" y="3503769"/>
            <a:ext cx="7620000" cy="477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66" name="Google Shape;666;g334773021e6_0_555"/>
          <p:cNvSpPr txBox="1"/>
          <p:nvPr/>
        </p:nvSpPr>
        <p:spPr>
          <a:xfrm>
            <a:off x="2678338" y="287201"/>
            <a:ext cx="4645200" cy="2920800"/>
          </a:xfrm>
          <a:prstGeom prst="rect">
            <a:avLst/>
          </a:prstGeom>
          <a:noFill/>
          <a:ln>
            <a:noFill/>
          </a:ln>
        </p:spPr>
        <p:txBody>
          <a:bodyPr anchorCtr="0" anchor="t" bIns="74375" lIns="74375" spcFirstLastPara="1" rIns="74375" wrap="square" tIns="7437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</a:pPr>
            <a:r>
              <a:rPr b="1" lang="en" sz="2000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Podněcování spolupráce a sdílení znalostí</a:t>
            </a:r>
            <a:endParaRPr b="1" sz="2000">
              <a:solidFill>
                <a:srgbClr val="B9E9F6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</a:pPr>
            <a:r>
              <a:rPr lang="en" sz="2000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Knihovníci hrají zásadní roli při facilitaci spolupráce kurátorstvím otevřených zdrojů, organizací školení a workshopů na témata otevřeného vzdělávání a podporou komunit praxe v otevřeném vzdělávání, což rozšiřuje i jejich vlastní profesní sítě.</a:t>
            </a:r>
            <a:endParaRPr b="0" i="0" sz="2000" u="none" cap="none" strike="noStrike">
              <a:solidFill>
                <a:srgbClr val="B9E9F6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67" name="Google Shape;667;g334773021e6_0_555"/>
          <p:cNvSpPr/>
          <p:nvPr/>
        </p:nvSpPr>
        <p:spPr>
          <a:xfrm>
            <a:off x="1107417" y="1119844"/>
            <a:ext cx="1368000" cy="1255500"/>
          </a:xfrm>
          <a:prstGeom prst="ellipse">
            <a:avLst/>
          </a:prstGeom>
          <a:solidFill>
            <a:srgbClr val="45BEDF"/>
          </a:solidFill>
          <a:ln>
            <a:noFill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68" name="Google Shape;668;g334773021e6_0_555"/>
          <p:cNvSpPr txBox="1"/>
          <p:nvPr/>
        </p:nvSpPr>
        <p:spPr>
          <a:xfrm>
            <a:off x="193500" y="1165275"/>
            <a:ext cx="2281800" cy="1233900"/>
          </a:xfrm>
          <a:prstGeom prst="rect">
            <a:avLst/>
          </a:prstGeom>
          <a:noFill/>
          <a:ln>
            <a:noFill/>
          </a:ln>
        </p:spPr>
        <p:txBody>
          <a:bodyPr anchorCtr="0" anchor="t" bIns="74375" lIns="74375" spcFirstLastPara="1" rIns="74375" wrap="square" tIns="74375">
            <a:sp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ial"/>
              <a:buNone/>
            </a:pPr>
            <a:r>
              <a:rPr b="1" lang="en" sz="22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Přínosy otevřeného vzdělávání pro </a:t>
            </a:r>
            <a:r>
              <a:rPr b="1" lang="en" sz="2200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knihovníky</a:t>
            </a:r>
            <a:endParaRPr b="1" sz="22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669" name="Google Shape;669;g334773021e6_0_555"/>
          <p:cNvCxnSpPr/>
          <p:nvPr/>
        </p:nvCxnSpPr>
        <p:spPr>
          <a:xfrm>
            <a:off x="0" y="3503769"/>
            <a:ext cx="76479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670" name="Google Shape;670;g334773021e6_0_55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4382" y="3615631"/>
            <a:ext cx="885382" cy="30978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04993"/>
        </a:solidFill>
      </p:bgPr>
    </p:bg>
    <p:spTree>
      <p:nvGrpSpPr>
        <p:cNvPr id="674" name="Shape 6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" name="Google Shape;675;g334773021e6_0_565"/>
          <p:cNvSpPr/>
          <p:nvPr/>
        </p:nvSpPr>
        <p:spPr>
          <a:xfrm>
            <a:off x="0" y="-39826"/>
            <a:ext cx="1829400" cy="3543600"/>
          </a:xfrm>
          <a:prstGeom prst="rect">
            <a:avLst/>
          </a:prstGeom>
          <a:solidFill>
            <a:srgbClr val="45BEDF"/>
          </a:solidFill>
          <a:ln>
            <a:noFill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76" name="Google Shape;676;g334773021e6_0_565"/>
          <p:cNvSpPr/>
          <p:nvPr/>
        </p:nvSpPr>
        <p:spPr>
          <a:xfrm>
            <a:off x="0" y="3503769"/>
            <a:ext cx="7620000" cy="477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77" name="Google Shape;677;g334773021e6_0_565"/>
          <p:cNvSpPr txBox="1"/>
          <p:nvPr/>
        </p:nvSpPr>
        <p:spPr>
          <a:xfrm>
            <a:off x="2679554" y="167937"/>
            <a:ext cx="4645200" cy="3228600"/>
          </a:xfrm>
          <a:prstGeom prst="rect">
            <a:avLst/>
          </a:prstGeom>
          <a:noFill/>
          <a:ln>
            <a:noFill/>
          </a:ln>
        </p:spPr>
        <p:txBody>
          <a:bodyPr anchorCtr="0" anchor="t" bIns="74375" lIns="74375" spcFirstLastPara="1" rIns="74375" wrap="square" tIns="7437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</a:pPr>
            <a:r>
              <a:rPr b="1" lang="en" sz="2000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Snížení nákladů</a:t>
            </a:r>
            <a:endParaRPr b="1" sz="2000">
              <a:solidFill>
                <a:srgbClr val="B9E9F6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</a:pPr>
            <a:r>
              <a:rPr lang="en" sz="2000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Šetří rozpočty knihoven na nákup drahých a omezujících licencí na komerční publikace, a to i tím, že doporučují učitelům a studentům alternativy OER k literatuře v kurzech. Tento přínos přispívá k nezbytnému přechodu na otevřený přístup s ohledem na rozpočty knihoven a univerzit v dlouhodobém horizontu.</a:t>
            </a:r>
            <a:endParaRPr b="0" i="0" sz="2000" u="none" cap="none" strike="noStrike">
              <a:solidFill>
                <a:srgbClr val="B9E9F6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78" name="Google Shape;678;g334773021e6_0_565"/>
          <p:cNvSpPr/>
          <p:nvPr/>
        </p:nvSpPr>
        <p:spPr>
          <a:xfrm>
            <a:off x="1107417" y="1119844"/>
            <a:ext cx="1368000" cy="1255500"/>
          </a:xfrm>
          <a:prstGeom prst="ellipse">
            <a:avLst/>
          </a:prstGeom>
          <a:solidFill>
            <a:srgbClr val="45BEDF"/>
          </a:solidFill>
          <a:ln>
            <a:noFill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79" name="Google Shape;679;g334773021e6_0_565"/>
          <p:cNvSpPr txBox="1"/>
          <p:nvPr/>
        </p:nvSpPr>
        <p:spPr>
          <a:xfrm>
            <a:off x="193500" y="1165275"/>
            <a:ext cx="2257500" cy="1233900"/>
          </a:xfrm>
          <a:prstGeom prst="rect">
            <a:avLst/>
          </a:prstGeom>
          <a:noFill/>
          <a:ln>
            <a:noFill/>
          </a:ln>
        </p:spPr>
        <p:txBody>
          <a:bodyPr anchorCtr="0" anchor="t" bIns="74375" lIns="74375" spcFirstLastPara="1" rIns="74375" wrap="square" tIns="74375">
            <a:sp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ial"/>
              <a:buNone/>
            </a:pPr>
            <a:r>
              <a:rPr b="1" lang="en" sz="22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Přínosy otevřeného vzdělávání pro </a:t>
            </a:r>
            <a:r>
              <a:rPr b="1" lang="en" sz="2200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knihovníky</a:t>
            </a:r>
            <a:endParaRPr b="1" sz="22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680" name="Google Shape;680;g334773021e6_0_565"/>
          <p:cNvCxnSpPr/>
          <p:nvPr/>
        </p:nvCxnSpPr>
        <p:spPr>
          <a:xfrm>
            <a:off x="0" y="3503769"/>
            <a:ext cx="76479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681" name="Google Shape;681;g334773021e6_0_56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4382" y="3615631"/>
            <a:ext cx="885382" cy="30978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04993"/>
        </a:solidFill>
      </p:bgPr>
    </p:bg>
    <p:spTree>
      <p:nvGrpSpPr>
        <p:cNvPr id="685" name="Shape 6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" name="Google Shape;686;g334773021e6_0_575"/>
          <p:cNvSpPr/>
          <p:nvPr/>
        </p:nvSpPr>
        <p:spPr>
          <a:xfrm>
            <a:off x="0" y="-39826"/>
            <a:ext cx="1829400" cy="3543600"/>
          </a:xfrm>
          <a:prstGeom prst="rect">
            <a:avLst/>
          </a:prstGeom>
          <a:solidFill>
            <a:srgbClr val="45BEDF"/>
          </a:solidFill>
          <a:ln>
            <a:noFill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87" name="Google Shape;687;g334773021e6_0_575"/>
          <p:cNvSpPr/>
          <p:nvPr/>
        </p:nvSpPr>
        <p:spPr>
          <a:xfrm>
            <a:off x="0" y="3503769"/>
            <a:ext cx="7620000" cy="477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88" name="Google Shape;688;g334773021e6_0_575"/>
          <p:cNvSpPr txBox="1"/>
          <p:nvPr/>
        </p:nvSpPr>
        <p:spPr>
          <a:xfrm>
            <a:off x="2657354" y="579387"/>
            <a:ext cx="4645200" cy="2305200"/>
          </a:xfrm>
          <a:prstGeom prst="rect">
            <a:avLst/>
          </a:prstGeom>
          <a:noFill/>
          <a:ln>
            <a:noFill/>
          </a:ln>
        </p:spPr>
        <p:txBody>
          <a:bodyPr anchorCtr="0" anchor="t" bIns="74375" lIns="74375" spcFirstLastPara="1" rIns="74375" wrap="square" tIns="7437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</a:pPr>
            <a:r>
              <a:rPr b="1" lang="en" sz="2000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Lákání nových knihovníků k profesi</a:t>
            </a:r>
            <a:endParaRPr b="1" sz="2000">
              <a:solidFill>
                <a:srgbClr val="B9E9F6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</a:pPr>
            <a:r>
              <a:rPr lang="en" sz="2000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Silná vazba mezi otevřeným vzděláváním a sociální spravedlností činí z knihovnictví atraktivní profesní volbu pro začínající odborníky a nové skupiny knihovníků.</a:t>
            </a:r>
            <a:endParaRPr b="0" i="0" sz="2000" u="none" cap="none" strike="noStrike">
              <a:solidFill>
                <a:srgbClr val="B9E9F6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89" name="Google Shape;689;g334773021e6_0_575"/>
          <p:cNvSpPr/>
          <p:nvPr/>
        </p:nvSpPr>
        <p:spPr>
          <a:xfrm>
            <a:off x="1107417" y="1119844"/>
            <a:ext cx="1368000" cy="1255500"/>
          </a:xfrm>
          <a:prstGeom prst="ellipse">
            <a:avLst/>
          </a:prstGeom>
          <a:solidFill>
            <a:srgbClr val="45BEDF"/>
          </a:solidFill>
          <a:ln>
            <a:noFill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90" name="Google Shape;690;g334773021e6_0_575"/>
          <p:cNvSpPr txBox="1"/>
          <p:nvPr/>
        </p:nvSpPr>
        <p:spPr>
          <a:xfrm>
            <a:off x="193500" y="1165275"/>
            <a:ext cx="2235000" cy="1233900"/>
          </a:xfrm>
          <a:prstGeom prst="rect">
            <a:avLst/>
          </a:prstGeom>
          <a:noFill/>
          <a:ln>
            <a:noFill/>
          </a:ln>
        </p:spPr>
        <p:txBody>
          <a:bodyPr anchorCtr="0" anchor="t" bIns="74375" lIns="74375" spcFirstLastPara="1" rIns="74375" wrap="square" tIns="74375">
            <a:sp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ial"/>
              <a:buNone/>
            </a:pPr>
            <a:r>
              <a:rPr b="1" lang="en" sz="22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Přínosy otevřeného vzdělávání pro </a:t>
            </a:r>
            <a:r>
              <a:rPr b="1" lang="en" sz="2200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knihovníky</a:t>
            </a:r>
            <a:endParaRPr b="1" sz="22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691" name="Google Shape;691;g334773021e6_0_575"/>
          <p:cNvCxnSpPr/>
          <p:nvPr/>
        </p:nvCxnSpPr>
        <p:spPr>
          <a:xfrm>
            <a:off x="0" y="3503769"/>
            <a:ext cx="76479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692" name="Google Shape;692;g334773021e6_0_57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4382" y="3615631"/>
            <a:ext cx="885382" cy="30978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04993"/>
        </a:solidFill>
      </p:bgPr>
    </p:bg>
    <p:spTree>
      <p:nvGrpSpPr>
        <p:cNvPr id="696" name="Shape 6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7" name="Google Shape;697;g334773021e6_0_585"/>
          <p:cNvSpPr/>
          <p:nvPr/>
        </p:nvSpPr>
        <p:spPr>
          <a:xfrm>
            <a:off x="0" y="-39826"/>
            <a:ext cx="1829400" cy="3543600"/>
          </a:xfrm>
          <a:prstGeom prst="rect">
            <a:avLst/>
          </a:prstGeom>
          <a:solidFill>
            <a:srgbClr val="45BEDF"/>
          </a:solidFill>
          <a:ln>
            <a:noFill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98" name="Google Shape;698;g334773021e6_0_585"/>
          <p:cNvSpPr/>
          <p:nvPr/>
        </p:nvSpPr>
        <p:spPr>
          <a:xfrm>
            <a:off x="0" y="3503769"/>
            <a:ext cx="7620000" cy="477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99" name="Google Shape;699;g334773021e6_0_585"/>
          <p:cNvSpPr txBox="1"/>
          <p:nvPr/>
        </p:nvSpPr>
        <p:spPr>
          <a:xfrm>
            <a:off x="2652829" y="271587"/>
            <a:ext cx="4645200" cy="2920800"/>
          </a:xfrm>
          <a:prstGeom prst="rect">
            <a:avLst/>
          </a:prstGeom>
          <a:noFill/>
          <a:ln>
            <a:noFill/>
          </a:ln>
        </p:spPr>
        <p:txBody>
          <a:bodyPr anchorCtr="0" anchor="t" bIns="74375" lIns="74375" spcFirstLastPara="1" rIns="74375" wrap="square" tIns="7437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</a:pPr>
            <a:r>
              <a:rPr b="1" lang="en" sz="2000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Rozšíření uznání</a:t>
            </a:r>
            <a:endParaRPr b="1" sz="2000">
              <a:solidFill>
                <a:srgbClr val="B9E9F6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</a:pPr>
            <a:r>
              <a:rPr lang="en" sz="2000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Tvůrci a podporovatelé OER získávají celosvětové renomé díky svým dílům, která obhajují otevřenost a další univerzální hodnoty. Již oceňovaná role knihovníků/informačních specialistů jako kurátorů vzdělávacích materiálů se díky OER stává ještě významnější.</a:t>
            </a:r>
            <a:endParaRPr b="0" i="0" sz="2000" u="none" cap="none" strike="noStrike">
              <a:solidFill>
                <a:srgbClr val="B9E9F6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00" name="Google Shape;700;g334773021e6_0_585"/>
          <p:cNvSpPr/>
          <p:nvPr/>
        </p:nvSpPr>
        <p:spPr>
          <a:xfrm>
            <a:off x="1107417" y="1119844"/>
            <a:ext cx="1368000" cy="1255500"/>
          </a:xfrm>
          <a:prstGeom prst="ellipse">
            <a:avLst/>
          </a:prstGeom>
          <a:solidFill>
            <a:srgbClr val="45BEDF"/>
          </a:solidFill>
          <a:ln>
            <a:noFill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01" name="Google Shape;701;g334773021e6_0_585"/>
          <p:cNvSpPr txBox="1"/>
          <p:nvPr/>
        </p:nvSpPr>
        <p:spPr>
          <a:xfrm>
            <a:off x="193500" y="1165275"/>
            <a:ext cx="2339100" cy="1233900"/>
          </a:xfrm>
          <a:prstGeom prst="rect">
            <a:avLst/>
          </a:prstGeom>
          <a:noFill/>
          <a:ln>
            <a:noFill/>
          </a:ln>
        </p:spPr>
        <p:txBody>
          <a:bodyPr anchorCtr="0" anchor="t" bIns="74375" lIns="74375" spcFirstLastPara="1" rIns="74375" wrap="square" tIns="74375">
            <a:sp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ial"/>
              <a:buNone/>
            </a:pPr>
            <a:r>
              <a:rPr b="1" lang="en" sz="22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Přínosy otevřeného vzdělávání pro </a:t>
            </a:r>
            <a:r>
              <a:rPr b="1" lang="en" sz="2200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knihovníky</a:t>
            </a:r>
            <a:endParaRPr b="1" sz="22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702" name="Google Shape;702;g334773021e6_0_585"/>
          <p:cNvCxnSpPr/>
          <p:nvPr/>
        </p:nvCxnSpPr>
        <p:spPr>
          <a:xfrm>
            <a:off x="0" y="3503769"/>
            <a:ext cx="76479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703" name="Google Shape;703;g334773021e6_0_58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4382" y="3615631"/>
            <a:ext cx="885382" cy="30978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g334773021e6_0_50"/>
          <p:cNvSpPr txBox="1"/>
          <p:nvPr/>
        </p:nvSpPr>
        <p:spPr>
          <a:xfrm>
            <a:off x="3234348" y="917925"/>
            <a:ext cx="2759400" cy="1858800"/>
          </a:xfrm>
          <a:prstGeom prst="rect">
            <a:avLst/>
          </a:prstGeom>
          <a:noFill/>
          <a:ln>
            <a:noFill/>
          </a:ln>
        </p:spPr>
        <p:txBody>
          <a:bodyPr anchorCtr="0" anchor="t" bIns="74375" lIns="74375" spcFirstLastPara="1" rIns="74375" wrap="square" tIns="7437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700"/>
              <a:buFont typeface="Arial"/>
              <a:buNone/>
            </a:pPr>
            <a:r>
              <a:rPr b="1" lang="en" sz="37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Co můžete dělat s </a:t>
            </a:r>
            <a:r>
              <a:rPr b="1" i="0" lang="en" sz="37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OER?</a:t>
            </a:r>
            <a:endParaRPr b="1" i="0" sz="37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10" name="Google Shape;110;g334773021e6_0_50"/>
          <p:cNvSpPr/>
          <p:nvPr/>
        </p:nvSpPr>
        <p:spPr>
          <a:xfrm>
            <a:off x="0" y="3503769"/>
            <a:ext cx="7620000" cy="477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11" name="Google Shape;111;g334773021e6_0_5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58900" y="1067800"/>
            <a:ext cx="2053626" cy="1559049"/>
          </a:xfrm>
          <a:prstGeom prst="rect">
            <a:avLst/>
          </a:prstGeom>
          <a:noFill/>
          <a:ln>
            <a:noFill/>
          </a:ln>
        </p:spPr>
      </p:pic>
      <p:sp>
        <p:nvSpPr>
          <p:cNvPr id="112" name="Google Shape;112;g334773021e6_0_50"/>
          <p:cNvSpPr txBox="1"/>
          <p:nvPr/>
        </p:nvSpPr>
        <p:spPr>
          <a:xfrm>
            <a:off x="1157425" y="1231650"/>
            <a:ext cx="3145800" cy="103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b="1" i="0" lang="en" sz="32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OER</a:t>
            </a:r>
            <a:endParaRPr b="1" i="0" sz="32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None/>
            </a:pPr>
            <a:r>
              <a:rPr lang="en" sz="23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ZÁKLAD</a:t>
            </a:r>
            <a:endParaRPr b="0" i="0" sz="23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113" name="Google Shape;113;g334773021e6_0_50"/>
          <p:cNvCxnSpPr/>
          <p:nvPr/>
        </p:nvCxnSpPr>
        <p:spPr>
          <a:xfrm>
            <a:off x="-500" y="3498175"/>
            <a:ext cx="7635300" cy="540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114" name="Google Shape;114;g334773021e6_0_5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24382" y="3615631"/>
            <a:ext cx="885382" cy="30978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04993"/>
        </a:solidFill>
      </p:bgPr>
    </p:bg>
    <p:spTree>
      <p:nvGrpSpPr>
        <p:cNvPr id="707" name="Shape 7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8" name="Google Shape;708;g334773021e6_0_595"/>
          <p:cNvSpPr/>
          <p:nvPr/>
        </p:nvSpPr>
        <p:spPr>
          <a:xfrm>
            <a:off x="0" y="-39826"/>
            <a:ext cx="1829400" cy="3543600"/>
          </a:xfrm>
          <a:prstGeom prst="rect">
            <a:avLst/>
          </a:prstGeom>
          <a:solidFill>
            <a:srgbClr val="45BEDF"/>
          </a:solidFill>
          <a:ln>
            <a:noFill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09" name="Google Shape;709;g334773021e6_0_595"/>
          <p:cNvSpPr/>
          <p:nvPr/>
        </p:nvSpPr>
        <p:spPr>
          <a:xfrm>
            <a:off x="0" y="3503769"/>
            <a:ext cx="7620000" cy="477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10" name="Google Shape;710;g334773021e6_0_595"/>
          <p:cNvSpPr txBox="1"/>
          <p:nvPr/>
        </p:nvSpPr>
        <p:spPr>
          <a:xfrm>
            <a:off x="2648304" y="1091487"/>
            <a:ext cx="4645200" cy="1381500"/>
          </a:xfrm>
          <a:prstGeom prst="rect">
            <a:avLst/>
          </a:prstGeom>
          <a:noFill/>
          <a:ln>
            <a:noFill/>
          </a:ln>
        </p:spPr>
        <p:txBody>
          <a:bodyPr anchorCtr="0" anchor="t" bIns="74375" lIns="74375" spcFirstLastPara="1" rIns="74375" wrap="square" tIns="7437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</a:pPr>
            <a:r>
              <a:rPr b="1" lang="en" sz="2000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Zvyšování dopadu a dosahu</a:t>
            </a:r>
            <a:endParaRPr b="1" sz="2000">
              <a:solidFill>
                <a:srgbClr val="B9E9F6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</a:pPr>
            <a:r>
              <a:rPr lang="en" sz="2000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Pomáhají rozšířit dosah a dopad knihovníků i mimo jejich vlastní instituci.</a:t>
            </a:r>
            <a:endParaRPr b="0" i="0" sz="2000" u="none" cap="none" strike="noStrike">
              <a:solidFill>
                <a:srgbClr val="B9E9F6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11" name="Google Shape;711;g334773021e6_0_595"/>
          <p:cNvSpPr/>
          <p:nvPr/>
        </p:nvSpPr>
        <p:spPr>
          <a:xfrm>
            <a:off x="1107417" y="1119844"/>
            <a:ext cx="1368000" cy="1255500"/>
          </a:xfrm>
          <a:prstGeom prst="ellipse">
            <a:avLst/>
          </a:prstGeom>
          <a:solidFill>
            <a:srgbClr val="45BEDF"/>
          </a:solidFill>
          <a:ln>
            <a:noFill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12" name="Google Shape;712;g334773021e6_0_595"/>
          <p:cNvSpPr txBox="1"/>
          <p:nvPr/>
        </p:nvSpPr>
        <p:spPr>
          <a:xfrm>
            <a:off x="193500" y="1165275"/>
            <a:ext cx="2253000" cy="1233900"/>
          </a:xfrm>
          <a:prstGeom prst="rect">
            <a:avLst/>
          </a:prstGeom>
          <a:noFill/>
          <a:ln>
            <a:noFill/>
          </a:ln>
        </p:spPr>
        <p:txBody>
          <a:bodyPr anchorCtr="0" anchor="t" bIns="74375" lIns="74375" spcFirstLastPara="1" rIns="74375" wrap="square" tIns="74375">
            <a:sp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ial"/>
              <a:buNone/>
            </a:pPr>
            <a:r>
              <a:rPr b="1" lang="en" sz="22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Přínosy otevřeného vzdělávání pro </a:t>
            </a:r>
            <a:r>
              <a:rPr b="1" lang="en" sz="2200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knihovníky</a:t>
            </a:r>
            <a:endParaRPr b="1" sz="22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713" name="Google Shape;713;g334773021e6_0_595"/>
          <p:cNvCxnSpPr/>
          <p:nvPr/>
        </p:nvCxnSpPr>
        <p:spPr>
          <a:xfrm>
            <a:off x="0" y="3503769"/>
            <a:ext cx="76479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714" name="Google Shape;714;g334773021e6_0_59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4382" y="3615631"/>
            <a:ext cx="885382" cy="30978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04993"/>
        </a:solidFill>
      </p:bgPr>
    </p:bg>
    <p:spTree>
      <p:nvGrpSpPr>
        <p:cNvPr id="718" name="Shape 7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9" name="Google Shape;719;g334773021e6_0_605"/>
          <p:cNvSpPr/>
          <p:nvPr/>
        </p:nvSpPr>
        <p:spPr>
          <a:xfrm>
            <a:off x="0" y="-39826"/>
            <a:ext cx="1829400" cy="3543600"/>
          </a:xfrm>
          <a:prstGeom prst="rect">
            <a:avLst/>
          </a:prstGeom>
          <a:solidFill>
            <a:srgbClr val="45BEDF"/>
          </a:solidFill>
          <a:ln>
            <a:noFill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20" name="Google Shape;720;g334773021e6_0_605"/>
          <p:cNvSpPr/>
          <p:nvPr/>
        </p:nvSpPr>
        <p:spPr>
          <a:xfrm>
            <a:off x="0" y="3503769"/>
            <a:ext cx="7620000" cy="477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21" name="Google Shape;721;g334773021e6_0_605"/>
          <p:cNvSpPr txBox="1"/>
          <p:nvPr/>
        </p:nvSpPr>
        <p:spPr>
          <a:xfrm>
            <a:off x="2639254" y="902812"/>
            <a:ext cx="4645200" cy="1689600"/>
          </a:xfrm>
          <a:prstGeom prst="rect">
            <a:avLst/>
          </a:prstGeom>
          <a:noFill/>
          <a:ln>
            <a:noFill/>
          </a:ln>
        </p:spPr>
        <p:txBody>
          <a:bodyPr anchorCtr="0" anchor="t" bIns="74375" lIns="74375" spcFirstLastPara="1" rIns="74375" wrap="square" tIns="7437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</a:pPr>
            <a:r>
              <a:rPr b="1" lang="en" sz="2000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Příspěvek k dosažení cílů udržitelného rozvoje</a:t>
            </a:r>
            <a:endParaRPr b="1" sz="2000">
              <a:solidFill>
                <a:srgbClr val="B9E9F6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</a:pPr>
            <a:r>
              <a:rPr lang="en" sz="2000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Pomáhají konkrétněji a měřitelněji přispívat k dosažení cílů udržitelného rozvoje.</a:t>
            </a:r>
            <a:endParaRPr b="0" i="0" sz="2000" u="none" cap="none" strike="noStrike">
              <a:solidFill>
                <a:srgbClr val="B9E9F6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22" name="Google Shape;722;g334773021e6_0_605"/>
          <p:cNvSpPr/>
          <p:nvPr/>
        </p:nvSpPr>
        <p:spPr>
          <a:xfrm>
            <a:off x="1107417" y="1119844"/>
            <a:ext cx="1368000" cy="1255500"/>
          </a:xfrm>
          <a:prstGeom prst="ellipse">
            <a:avLst/>
          </a:prstGeom>
          <a:solidFill>
            <a:srgbClr val="45BEDF"/>
          </a:solidFill>
          <a:ln>
            <a:noFill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23" name="Google Shape;723;g334773021e6_0_605"/>
          <p:cNvSpPr txBox="1"/>
          <p:nvPr/>
        </p:nvSpPr>
        <p:spPr>
          <a:xfrm>
            <a:off x="193500" y="1165275"/>
            <a:ext cx="2281800" cy="1233900"/>
          </a:xfrm>
          <a:prstGeom prst="rect">
            <a:avLst/>
          </a:prstGeom>
          <a:noFill/>
          <a:ln>
            <a:noFill/>
          </a:ln>
        </p:spPr>
        <p:txBody>
          <a:bodyPr anchorCtr="0" anchor="t" bIns="74375" lIns="74375" spcFirstLastPara="1" rIns="74375" wrap="square" tIns="74375">
            <a:sp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ial"/>
              <a:buNone/>
            </a:pPr>
            <a:r>
              <a:rPr b="1" lang="en" sz="22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Přínosy otevřeného vzdělávání pro </a:t>
            </a:r>
            <a:r>
              <a:rPr b="1" lang="en" sz="2200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knihovníky</a:t>
            </a:r>
            <a:endParaRPr b="1" sz="22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724" name="Google Shape;724;g334773021e6_0_605"/>
          <p:cNvCxnSpPr/>
          <p:nvPr/>
        </p:nvCxnSpPr>
        <p:spPr>
          <a:xfrm>
            <a:off x="0" y="3503769"/>
            <a:ext cx="76479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725" name="Google Shape;725;g334773021e6_0_60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4382" y="3615631"/>
            <a:ext cx="885382" cy="30978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04993"/>
        </a:solidFill>
      </p:bgPr>
    </p:bg>
    <p:spTree>
      <p:nvGrpSpPr>
        <p:cNvPr id="729" name="Shape 7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0" name="Google Shape;730;g334773021e6_0_615"/>
          <p:cNvSpPr/>
          <p:nvPr/>
        </p:nvSpPr>
        <p:spPr>
          <a:xfrm>
            <a:off x="0" y="-39826"/>
            <a:ext cx="1829400" cy="3543600"/>
          </a:xfrm>
          <a:prstGeom prst="rect">
            <a:avLst/>
          </a:prstGeom>
          <a:solidFill>
            <a:srgbClr val="45BEDF"/>
          </a:solidFill>
          <a:ln>
            <a:noFill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31" name="Google Shape;731;g334773021e6_0_615"/>
          <p:cNvSpPr/>
          <p:nvPr/>
        </p:nvSpPr>
        <p:spPr>
          <a:xfrm>
            <a:off x="0" y="3503769"/>
            <a:ext cx="7620000" cy="477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32" name="Google Shape;732;g334773021e6_0_615"/>
          <p:cNvSpPr txBox="1"/>
          <p:nvPr/>
        </p:nvSpPr>
        <p:spPr>
          <a:xfrm>
            <a:off x="2679529" y="629637"/>
            <a:ext cx="4645200" cy="2305200"/>
          </a:xfrm>
          <a:prstGeom prst="rect">
            <a:avLst/>
          </a:prstGeom>
          <a:noFill/>
          <a:ln>
            <a:noFill/>
          </a:ln>
        </p:spPr>
        <p:txBody>
          <a:bodyPr anchorCtr="0" anchor="t" bIns="74375" lIns="74375" spcFirstLastPara="1" rIns="74375" wrap="square" tIns="7437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</a:pPr>
            <a:r>
              <a:rPr b="1" lang="en" sz="2000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Sladění se strategií EDI</a:t>
            </a:r>
            <a:endParaRPr b="1" sz="2000">
              <a:solidFill>
                <a:srgbClr val="B9E9F6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</a:pPr>
            <a:r>
              <a:rPr lang="en" sz="2000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Knihovníci využívají otevřené vzdělávání jako strategický nástroj k dosažení cílů v oblasti rovnosti, rozmanitosti a inkluze tak, že zajišťují, aby bylo vzdělávací prostředí přístupné a inkluzivní pro všechny.</a:t>
            </a:r>
            <a:endParaRPr b="0" i="0" sz="2000" u="none" cap="none" strike="noStrike">
              <a:solidFill>
                <a:srgbClr val="B9E9F6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33" name="Google Shape;733;g334773021e6_0_615"/>
          <p:cNvSpPr/>
          <p:nvPr/>
        </p:nvSpPr>
        <p:spPr>
          <a:xfrm>
            <a:off x="1107417" y="1119844"/>
            <a:ext cx="1368000" cy="1255500"/>
          </a:xfrm>
          <a:prstGeom prst="ellipse">
            <a:avLst/>
          </a:prstGeom>
          <a:solidFill>
            <a:srgbClr val="45BEDF"/>
          </a:solidFill>
          <a:ln>
            <a:noFill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34" name="Google Shape;734;g334773021e6_0_615"/>
          <p:cNvSpPr txBox="1"/>
          <p:nvPr/>
        </p:nvSpPr>
        <p:spPr>
          <a:xfrm>
            <a:off x="193500" y="1165275"/>
            <a:ext cx="2281800" cy="1233900"/>
          </a:xfrm>
          <a:prstGeom prst="rect">
            <a:avLst/>
          </a:prstGeom>
          <a:noFill/>
          <a:ln>
            <a:noFill/>
          </a:ln>
        </p:spPr>
        <p:txBody>
          <a:bodyPr anchorCtr="0" anchor="t" bIns="74375" lIns="74375" spcFirstLastPara="1" rIns="74375" wrap="square" tIns="74375">
            <a:sp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ial"/>
              <a:buNone/>
            </a:pPr>
            <a:r>
              <a:rPr b="1" lang="en" sz="22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Přínosy otevřeného vzdělávání pro </a:t>
            </a:r>
            <a:r>
              <a:rPr b="1" lang="en" sz="2200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knihovníky</a:t>
            </a:r>
            <a:endParaRPr b="1" sz="22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735" name="Google Shape;735;g334773021e6_0_615"/>
          <p:cNvCxnSpPr/>
          <p:nvPr/>
        </p:nvCxnSpPr>
        <p:spPr>
          <a:xfrm>
            <a:off x="0" y="3503769"/>
            <a:ext cx="76479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736" name="Google Shape;736;g334773021e6_0_61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4382" y="3615631"/>
            <a:ext cx="885382" cy="30978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04993"/>
        </a:solidFill>
      </p:bgPr>
    </p:bg>
    <p:spTree>
      <p:nvGrpSpPr>
        <p:cNvPr id="740" name="Shape 7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1" name="Google Shape;741;g334773021e6_0_625"/>
          <p:cNvSpPr/>
          <p:nvPr/>
        </p:nvSpPr>
        <p:spPr>
          <a:xfrm>
            <a:off x="0" y="-39826"/>
            <a:ext cx="1829400" cy="3543600"/>
          </a:xfrm>
          <a:prstGeom prst="rect">
            <a:avLst/>
          </a:prstGeom>
          <a:solidFill>
            <a:srgbClr val="45BEDF"/>
          </a:solidFill>
          <a:ln>
            <a:noFill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42" name="Google Shape;742;g334773021e6_0_625"/>
          <p:cNvSpPr/>
          <p:nvPr/>
        </p:nvSpPr>
        <p:spPr>
          <a:xfrm>
            <a:off x="0" y="3503769"/>
            <a:ext cx="7620000" cy="477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43" name="Google Shape;743;g334773021e6_0_625"/>
          <p:cNvSpPr txBox="1"/>
          <p:nvPr/>
        </p:nvSpPr>
        <p:spPr>
          <a:xfrm>
            <a:off x="2679529" y="783537"/>
            <a:ext cx="4645200" cy="1997400"/>
          </a:xfrm>
          <a:prstGeom prst="rect">
            <a:avLst/>
          </a:prstGeom>
          <a:noFill/>
          <a:ln>
            <a:noFill/>
          </a:ln>
        </p:spPr>
        <p:txBody>
          <a:bodyPr anchorCtr="0" anchor="t" bIns="74375" lIns="74375" spcFirstLastPara="1" rIns="74375" wrap="square" tIns="7437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</a:pPr>
            <a:r>
              <a:rPr b="1" lang="en" sz="2000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Podporovat kolegy a být podporován kolegy</a:t>
            </a:r>
            <a:endParaRPr b="1" sz="2000">
              <a:solidFill>
                <a:srgbClr val="B9E9F6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</a:pPr>
            <a:r>
              <a:rPr lang="en" sz="2000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Knihovníci kultivují celoživotní učení tím, že poskytují rozmanité vzdělávací příležitosti a podporují vzájemnou podporu v rámci svých komunit.</a:t>
            </a:r>
            <a:endParaRPr b="0" i="0" sz="2000" u="none" cap="none" strike="noStrike">
              <a:solidFill>
                <a:srgbClr val="B9E9F6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44" name="Google Shape;744;g334773021e6_0_625"/>
          <p:cNvSpPr/>
          <p:nvPr/>
        </p:nvSpPr>
        <p:spPr>
          <a:xfrm>
            <a:off x="1107417" y="1119844"/>
            <a:ext cx="1368000" cy="1255500"/>
          </a:xfrm>
          <a:prstGeom prst="ellipse">
            <a:avLst/>
          </a:prstGeom>
          <a:solidFill>
            <a:srgbClr val="45BEDF"/>
          </a:solidFill>
          <a:ln>
            <a:noFill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45" name="Google Shape;745;g334773021e6_0_625"/>
          <p:cNvSpPr txBox="1"/>
          <p:nvPr/>
        </p:nvSpPr>
        <p:spPr>
          <a:xfrm>
            <a:off x="193500" y="1165275"/>
            <a:ext cx="2281800" cy="1233900"/>
          </a:xfrm>
          <a:prstGeom prst="rect">
            <a:avLst/>
          </a:prstGeom>
          <a:noFill/>
          <a:ln>
            <a:noFill/>
          </a:ln>
        </p:spPr>
        <p:txBody>
          <a:bodyPr anchorCtr="0" anchor="t" bIns="74375" lIns="74375" spcFirstLastPara="1" rIns="74375" wrap="square" tIns="74375">
            <a:sp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ial"/>
              <a:buNone/>
            </a:pPr>
            <a:r>
              <a:rPr b="1" lang="en" sz="22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Přínosy otevřeného vzdělávání pro </a:t>
            </a:r>
            <a:r>
              <a:rPr b="1" lang="en" sz="2200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knihovníky</a:t>
            </a:r>
            <a:endParaRPr b="1" sz="22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746" name="Google Shape;746;g334773021e6_0_625"/>
          <p:cNvCxnSpPr/>
          <p:nvPr/>
        </p:nvCxnSpPr>
        <p:spPr>
          <a:xfrm>
            <a:off x="0" y="3503769"/>
            <a:ext cx="76479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747" name="Google Shape;747;g334773021e6_0_62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4382" y="3615631"/>
            <a:ext cx="885382" cy="30978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751" name="Shape 7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2" name="Google Shape;752;g334773021e6_0_680"/>
          <p:cNvSpPr/>
          <p:nvPr/>
        </p:nvSpPr>
        <p:spPr>
          <a:xfrm>
            <a:off x="0" y="3503769"/>
            <a:ext cx="7620000" cy="477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475" lIns="74475" spcFirstLastPara="1" rIns="74475" wrap="square" tIns="744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753" name="Google Shape;753;g334773021e6_0_680"/>
          <p:cNvCxnSpPr/>
          <p:nvPr/>
        </p:nvCxnSpPr>
        <p:spPr>
          <a:xfrm>
            <a:off x="-500" y="3498175"/>
            <a:ext cx="7635300" cy="540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754" name="Google Shape;754;g334773021e6_0_68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332275" y="3583485"/>
            <a:ext cx="1065218" cy="310551"/>
          </a:xfrm>
          <a:prstGeom prst="rect">
            <a:avLst/>
          </a:prstGeom>
          <a:noFill/>
          <a:ln>
            <a:noFill/>
          </a:ln>
        </p:spPr>
      </p:pic>
      <p:pic>
        <p:nvPicPr>
          <p:cNvPr id="755" name="Google Shape;755;g334773021e6_0_68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663175" y="3575413"/>
            <a:ext cx="552100" cy="310550"/>
          </a:xfrm>
          <a:prstGeom prst="rect">
            <a:avLst/>
          </a:prstGeom>
          <a:noFill/>
          <a:ln>
            <a:noFill/>
          </a:ln>
        </p:spPr>
      </p:pic>
      <p:sp>
        <p:nvSpPr>
          <p:cNvPr id="756" name="Google Shape;756;g334773021e6_0_680"/>
          <p:cNvSpPr txBox="1"/>
          <p:nvPr/>
        </p:nvSpPr>
        <p:spPr>
          <a:xfrm>
            <a:off x="1096688" y="2158632"/>
            <a:ext cx="6004800" cy="1109700"/>
          </a:xfrm>
          <a:prstGeom prst="rect">
            <a:avLst/>
          </a:prstGeom>
          <a:noFill/>
          <a:ln>
            <a:noFill/>
          </a:ln>
        </p:spPr>
        <p:txBody>
          <a:bodyPr anchorCtr="0" anchor="t" bIns="74375" lIns="74375" spcFirstLastPara="1" rIns="74375" wrap="square" tIns="74375">
            <a:spAutoFit/>
          </a:bodyPr>
          <a:lstStyle/>
          <a:p>
            <a:pPr indent="0" lvl="0" marL="0" marR="0" rtl="0" algn="ctr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b="0" i="0" lang="en" sz="8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“</a:t>
            </a:r>
            <a:r>
              <a:rPr lang="en" sz="8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Czech</a:t>
            </a:r>
            <a:r>
              <a:rPr b="0" i="0" lang="en" sz="8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_OE Benefits - ENOEL Toolkit” is an adaptation of “An ENOEL Toolkit” (version 4) published as of September 2024</a:t>
            </a:r>
            <a:r>
              <a:rPr b="0" i="0" lang="en" sz="800" u="sng" cap="none" strike="noStrike">
                <a:solidFill>
                  <a:srgbClr val="0097A7"/>
                </a:solidFill>
                <a:latin typeface="Open Sans"/>
                <a:ea typeface="Open Sans"/>
                <a:cs typeface="Open Sans"/>
                <a:sym typeface="Open Sans"/>
                <a:hlinkClick r:id="rId5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 </a:t>
            </a:r>
            <a:r>
              <a:rPr b="0" i="0" lang="en" sz="800" u="sng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  <a:hlinkClick r:id="rId6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here</a:t>
            </a:r>
            <a:r>
              <a:rPr b="0" i="0" lang="en" sz="8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 (the “Original Work”), licensed by</a:t>
            </a:r>
            <a:r>
              <a:rPr b="0" i="0" lang="en" sz="800" u="sng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  <a:hlinkClick r:id="rId7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 </a:t>
            </a:r>
            <a:r>
              <a:rPr b="0" i="0" lang="en" sz="800" u="sng" cap="none" strike="noStrike">
                <a:solidFill>
                  <a:srgbClr val="1155CC"/>
                </a:solidFill>
                <a:latin typeface="Open Sans"/>
                <a:ea typeface="Open Sans"/>
                <a:cs typeface="Open Sans"/>
                <a:sym typeface="Open Sans"/>
                <a:hlinkClick r:id="rId8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SPARC Europe</a:t>
            </a:r>
            <a:r>
              <a:rPr b="0" i="0" lang="en" sz="8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 (curated by</a:t>
            </a:r>
            <a:r>
              <a:rPr b="0" i="0" lang="en" sz="800" u="none" cap="none" strike="noStrike">
                <a:solidFill>
                  <a:srgbClr val="000000"/>
                </a:solidFill>
                <a:uFill>
                  <a:noFill/>
                </a:uFill>
                <a:latin typeface="Open Sans"/>
                <a:ea typeface="Open Sans"/>
                <a:cs typeface="Open Sans"/>
                <a:sym typeface="Open Sans"/>
                <a:hlinkClick r:id="rId9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 </a:t>
            </a:r>
            <a:r>
              <a:rPr b="0" i="0" lang="en" sz="800" u="sng" cap="none" strike="noStrike">
                <a:solidFill>
                  <a:srgbClr val="2A6496"/>
                </a:solidFill>
                <a:latin typeface="Open Sans"/>
                <a:ea typeface="Open Sans"/>
                <a:cs typeface="Open Sans"/>
                <a:sym typeface="Open Sans"/>
                <a:hlinkClick r:id="rId10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The European Network of Open Education Librarians</a:t>
            </a:r>
            <a:r>
              <a:rPr b="0" i="0" lang="en" sz="800" u="none" cap="none" strike="noStrike">
                <a:solidFill>
                  <a:srgbClr val="333333"/>
                </a:solidFill>
                <a:latin typeface="Open Sans"/>
                <a:ea typeface="Open Sans"/>
                <a:cs typeface="Open Sans"/>
                <a:sym typeface="Open Sans"/>
              </a:rPr>
              <a:t>) </a:t>
            </a:r>
            <a:r>
              <a:rPr b="0" i="0" lang="en" sz="8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under a</a:t>
            </a:r>
            <a:r>
              <a:rPr b="0" i="0" lang="en" sz="800" u="none" cap="none" strike="noStrike">
                <a:solidFill>
                  <a:srgbClr val="000000"/>
                </a:solidFill>
                <a:uFill>
                  <a:noFill/>
                </a:uFill>
                <a:latin typeface="Open Sans"/>
                <a:ea typeface="Open Sans"/>
                <a:cs typeface="Open Sans"/>
                <a:sym typeface="Open Sans"/>
                <a:hlinkClick r:id="rId11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 </a:t>
            </a:r>
            <a:r>
              <a:rPr b="0" i="0" lang="en" sz="800" u="sng" cap="none" strike="noStrike">
                <a:solidFill>
                  <a:srgbClr val="1155CC"/>
                </a:solidFill>
                <a:latin typeface="Open Sans"/>
                <a:ea typeface="Open Sans"/>
                <a:cs typeface="Open Sans"/>
                <a:sym typeface="Open Sans"/>
                <a:hlinkClick r:id="rId12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Creative Commons Attribution 4.0 International License</a:t>
            </a:r>
            <a:r>
              <a:rPr b="0" i="0" lang="en" sz="8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. This adaptation is made and published by SPARC EUROPE (the “Adapter”) under a</a:t>
            </a:r>
            <a:r>
              <a:rPr b="0" i="0" lang="en" sz="800" u="none" cap="none" strike="noStrike">
                <a:solidFill>
                  <a:srgbClr val="000000"/>
                </a:solidFill>
                <a:uFill>
                  <a:noFill/>
                </a:uFill>
                <a:latin typeface="Open Sans"/>
                <a:ea typeface="Open Sans"/>
                <a:cs typeface="Open Sans"/>
                <a:sym typeface="Open Sans"/>
                <a:hlinkClick r:id="rId1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 </a:t>
            </a:r>
            <a:r>
              <a:rPr b="0" i="0" lang="en" sz="800" u="sng" cap="none" strike="noStrike">
                <a:solidFill>
                  <a:srgbClr val="1155CC"/>
                </a:solidFill>
                <a:latin typeface="Open Sans"/>
                <a:ea typeface="Open Sans"/>
                <a:cs typeface="Open Sans"/>
                <a:sym typeface="Open Sans"/>
                <a:hlinkClick r:id="rId1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Creative Commons Attribution 4.0 International License</a:t>
            </a:r>
            <a:r>
              <a:rPr b="0" i="0" lang="en" sz="8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. The Adapter modified the Original Work in the following respects: translated the materials from English to </a:t>
            </a:r>
            <a:r>
              <a:rPr lang="en" sz="8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Czech</a:t>
            </a:r>
            <a:r>
              <a:rPr b="0" i="0" lang="en" sz="8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.”</a:t>
            </a:r>
            <a:endParaRPr b="0" i="0" sz="800" u="none" cap="none" strike="noStrik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ctr">
              <a:lnSpc>
                <a:spcPct val="115000"/>
              </a:lnSpc>
              <a:spcBef>
                <a:spcPts val="1000"/>
              </a:spcBef>
              <a:spcAft>
                <a:spcPts val="70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b="0" i="0" lang="en" sz="8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Special thanks t</a:t>
            </a:r>
            <a:r>
              <a:rPr lang="en" sz="800">
                <a:latin typeface="Open Sans"/>
                <a:ea typeface="Open Sans"/>
                <a:cs typeface="Open Sans"/>
                <a:sym typeface="Open Sans"/>
              </a:rPr>
              <a:t>o Pavla Vizváry for the Czech </a:t>
            </a:r>
            <a:r>
              <a:rPr b="0" i="0" lang="en" sz="8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translation.</a:t>
            </a:r>
            <a:endParaRPr b="0" i="0" sz="800" u="none" cap="none" strike="noStrik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757" name="Google Shape;757;g334773021e6_0_680"/>
          <p:cNvSpPr txBox="1"/>
          <p:nvPr/>
        </p:nvSpPr>
        <p:spPr>
          <a:xfrm>
            <a:off x="3733157" y="340450"/>
            <a:ext cx="3303300" cy="1289400"/>
          </a:xfrm>
          <a:prstGeom prst="rect">
            <a:avLst/>
          </a:prstGeom>
          <a:noFill/>
          <a:ln>
            <a:noFill/>
          </a:ln>
        </p:spPr>
        <p:txBody>
          <a:bodyPr anchorCtr="0" anchor="t" bIns="74475" lIns="74475" spcFirstLastPara="1" rIns="74475" wrap="square" tIns="7447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700"/>
              <a:buFont typeface="Arial"/>
              <a:buNone/>
            </a:pPr>
            <a:r>
              <a:rPr b="1" i="0" lang="en" sz="37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AN ENOEL  </a:t>
            </a:r>
            <a:endParaRPr b="1" i="0" sz="37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700"/>
              <a:buFont typeface="Arial"/>
              <a:buNone/>
            </a:pPr>
            <a:r>
              <a:rPr b="1" i="0" lang="en" sz="37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TOOLKIT </a:t>
            </a:r>
            <a:endParaRPr b="1" i="0" sz="37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758" name="Google Shape;758;g334773021e6_0_680"/>
          <p:cNvPicPr preferRelativeResize="0"/>
          <p:nvPr/>
        </p:nvPicPr>
        <p:blipFill rotWithShape="1">
          <a:blip r:embed="rId15">
            <a:alphaModFix/>
          </a:blip>
          <a:srcRect b="0" l="0" r="0" t="0"/>
          <a:stretch/>
        </p:blipFill>
        <p:spPr>
          <a:xfrm>
            <a:off x="1328400" y="431675"/>
            <a:ext cx="1907589" cy="1448183"/>
          </a:xfrm>
          <a:prstGeom prst="rect">
            <a:avLst/>
          </a:prstGeom>
          <a:noFill/>
          <a:ln>
            <a:noFill/>
          </a:ln>
        </p:spPr>
      </p:pic>
      <p:sp>
        <p:nvSpPr>
          <p:cNvPr id="759" name="Google Shape;759;g334773021e6_0_680"/>
          <p:cNvSpPr txBox="1"/>
          <p:nvPr/>
        </p:nvSpPr>
        <p:spPr>
          <a:xfrm>
            <a:off x="1683675" y="549125"/>
            <a:ext cx="3145800" cy="103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525" lIns="91525" spcFirstLastPara="1" rIns="91525" wrap="square" tIns="915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b="1" i="0" lang="en" sz="32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OER</a:t>
            </a:r>
            <a:endParaRPr b="1" i="0" sz="32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b="0" i="0" lang="en" sz="23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BASIC</a:t>
            </a:r>
            <a:endParaRPr b="0" i="0" sz="23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760" name="Google Shape;760;g334773021e6_0_680"/>
          <p:cNvPicPr preferRelativeResize="0"/>
          <p:nvPr/>
        </p:nvPicPr>
        <p:blipFill rotWithShape="1">
          <a:blip r:embed="rId16">
            <a:alphaModFix/>
          </a:blip>
          <a:srcRect b="0" l="0" r="0" t="0"/>
          <a:stretch/>
        </p:blipFill>
        <p:spPr>
          <a:xfrm>
            <a:off x="124382" y="3615631"/>
            <a:ext cx="885382" cy="30978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g334773021e6_0_59"/>
          <p:cNvSpPr txBox="1"/>
          <p:nvPr/>
        </p:nvSpPr>
        <p:spPr>
          <a:xfrm>
            <a:off x="3245342" y="917934"/>
            <a:ext cx="3999000" cy="1858800"/>
          </a:xfrm>
          <a:prstGeom prst="rect">
            <a:avLst/>
          </a:prstGeom>
          <a:noFill/>
          <a:ln>
            <a:noFill/>
          </a:ln>
        </p:spPr>
        <p:txBody>
          <a:bodyPr anchorCtr="0" anchor="t" bIns="74375" lIns="74375" spcFirstLastPara="1" rIns="74375" wrap="square" tIns="7437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700"/>
              <a:buFont typeface="Arial"/>
              <a:buNone/>
            </a:pPr>
            <a:r>
              <a:rPr b="1" i="0" lang="en" sz="37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OER </a:t>
            </a:r>
            <a:endParaRPr b="1" i="0" sz="37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700"/>
              <a:buFont typeface="Arial"/>
              <a:buNone/>
            </a:pPr>
            <a:r>
              <a:rPr b="1" lang="en" sz="37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by měly být přístupné</a:t>
            </a:r>
            <a:endParaRPr b="1" i="0" sz="37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20" name="Google Shape;120;g334773021e6_0_59"/>
          <p:cNvSpPr/>
          <p:nvPr/>
        </p:nvSpPr>
        <p:spPr>
          <a:xfrm>
            <a:off x="0" y="3503769"/>
            <a:ext cx="7620000" cy="477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21" name="Google Shape;121;g334773021e6_0_5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58900" y="1067800"/>
            <a:ext cx="2053626" cy="1559049"/>
          </a:xfrm>
          <a:prstGeom prst="rect">
            <a:avLst/>
          </a:prstGeom>
          <a:noFill/>
          <a:ln>
            <a:noFill/>
          </a:ln>
        </p:spPr>
      </p:pic>
      <p:sp>
        <p:nvSpPr>
          <p:cNvPr id="122" name="Google Shape;122;g334773021e6_0_59"/>
          <p:cNvSpPr txBox="1"/>
          <p:nvPr/>
        </p:nvSpPr>
        <p:spPr>
          <a:xfrm>
            <a:off x="1157425" y="1231650"/>
            <a:ext cx="3145800" cy="103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b="1" i="0" lang="en" sz="32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OER</a:t>
            </a:r>
            <a:endParaRPr b="1" i="0" sz="32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None/>
            </a:pPr>
            <a:r>
              <a:rPr lang="en" sz="23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ZÁKLAD</a:t>
            </a:r>
            <a:endParaRPr b="0" i="0" sz="23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123" name="Google Shape;123;g334773021e6_0_59"/>
          <p:cNvCxnSpPr/>
          <p:nvPr/>
        </p:nvCxnSpPr>
        <p:spPr>
          <a:xfrm>
            <a:off x="-500" y="3498175"/>
            <a:ext cx="7635300" cy="540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124" name="Google Shape;124;g334773021e6_0_59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24382" y="3615631"/>
            <a:ext cx="885382" cy="30978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128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g334773021e6_0_68"/>
          <p:cNvSpPr txBox="1"/>
          <p:nvPr/>
        </p:nvSpPr>
        <p:spPr>
          <a:xfrm>
            <a:off x="3079101" y="633225"/>
            <a:ext cx="4362300" cy="2428200"/>
          </a:xfrm>
          <a:prstGeom prst="rect">
            <a:avLst/>
          </a:prstGeom>
          <a:noFill/>
          <a:ln>
            <a:noFill/>
          </a:ln>
        </p:spPr>
        <p:txBody>
          <a:bodyPr anchorCtr="0" anchor="t" bIns="74375" lIns="74375" spcFirstLastPara="1" rIns="74375" wrap="square" tIns="7437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700"/>
              <a:buFont typeface="Arial"/>
              <a:buNone/>
            </a:pPr>
            <a:r>
              <a:rPr b="1" i="0" lang="en" sz="37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OER </a:t>
            </a:r>
            <a:endParaRPr b="1" i="0" sz="37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700"/>
              <a:buFont typeface="Arial"/>
              <a:buNone/>
            </a:pPr>
            <a:r>
              <a:rPr b="1" lang="en" sz="37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by měly být opakovaně použitelné</a:t>
            </a:r>
            <a:endParaRPr b="1" i="0" sz="37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30" name="Google Shape;130;g334773021e6_0_68"/>
          <p:cNvSpPr/>
          <p:nvPr/>
        </p:nvSpPr>
        <p:spPr>
          <a:xfrm>
            <a:off x="0" y="3503769"/>
            <a:ext cx="7620000" cy="477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31" name="Google Shape;131;g334773021e6_0_6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58900" y="1067800"/>
            <a:ext cx="2053626" cy="1559049"/>
          </a:xfrm>
          <a:prstGeom prst="rect">
            <a:avLst/>
          </a:prstGeom>
          <a:noFill/>
          <a:ln>
            <a:noFill/>
          </a:ln>
        </p:spPr>
      </p:pic>
      <p:sp>
        <p:nvSpPr>
          <p:cNvPr id="132" name="Google Shape;132;g334773021e6_0_68"/>
          <p:cNvSpPr txBox="1"/>
          <p:nvPr/>
        </p:nvSpPr>
        <p:spPr>
          <a:xfrm>
            <a:off x="1157425" y="1231650"/>
            <a:ext cx="3145800" cy="103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b="1" i="0" lang="en" sz="32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OER</a:t>
            </a:r>
            <a:endParaRPr b="1" i="0" sz="32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None/>
            </a:pPr>
            <a:r>
              <a:rPr lang="en" sz="23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ZÁKLAD</a:t>
            </a:r>
            <a:endParaRPr b="0" i="0" sz="23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133" name="Google Shape;133;g334773021e6_0_68"/>
          <p:cNvCxnSpPr/>
          <p:nvPr/>
        </p:nvCxnSpPr>
        <p:spPr>
          <a:xfrm>
            <a:off x="-500" y="3498175"/>
            <a:ext cx="7635300" cy="540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134" name="Google Shape;134;g334773021e6_0_68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24382" y="3615631"/>
            <a:ext cx="885382" cy="30978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g334773021e6_0_77"/>
          <p:cNvSpPr txBox="1"/>
          <p:nvPr/>
        </p:nvSpPr>
        <p:spPr>
          <a:xfrm>
            <a:off x="1944775" y="472025"/>
            <a:ext cx="5216100" cy="550500"/>
          </a:xfrm>
          <a:prstGeom prst="rect">
            <a:avLst/>
          </a:prstGeom>
          <a:noFill/>
          <a:ln>
            <a:noFill/>
          </a:ln>
        </p:spPr>
        <p:txBody>
          <a:bodyPr anchorCtr="0" anchor="t" bIns="74375" lIns="74375" spcFirstLastPara="1" rIns="74375" wrap="square" tIns="7437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700"/>
              <a:buFont typeface="Arial"/>
              <a:buNone/>
            </a:pPr>
            <a:r>
              <a:rPr b="1" lang="en" sz="26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Co jsou otevřené licence?</a:t>
            </a:r>
            <a:endParaRPr b="1" sz="26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40" name="Google Shape;140;g334773021e6_0_77"/>
          <p:cNvSpPr/>
          <p:nvPr/>
        </p:nvSpPr>
        <p:spPr>
          <a:xfrm>
            <a:off x="0" y="3503769"/>
            <a:ext cx="7620000" cy="477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1" name="Google Shape;141;g334773021e6_0_77"/>
          <p:cNvSpPr txBox="1"/>
          <p:nvPr/>
        </p:nvSpPr>
        <p:spPr>
          <a:xfrm>
            <a:off x="1944775" y="1365513"/>
            <a:ext cx="5106600" cy="1381500"/>
          </a:xfrm>
          <a:prstGeom prst="rect">
            <a:avLst/>
          </a:prstGeom>
          <a:noFill/>
          <a:ln>
            <a:noFill/>
          </a:ln>
        </p:spPr>
        <p:txBody>
          <a:bodyPr anchorCtr="0" anchor="t" bIns="74375" lIns="74375" spcFirstLastPara="1" rIns="74375" wrap="square" tIns="7437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sz="16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“Otevřené licence respektují práva duševního vlastnictví nositele autorských práv a poskytují oprávnění zajišťující veřejnosti práva k přístupu, opakovanému použití, využití pro jiný účel, úpravě a dalšímu šíření vzdělávacích materiálů.”</a:t>
            </a:r>
            <a:endParaRPr sz="16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142" name="Google Shape;142;g334773021e6_0_7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57506" y="267025"/>
            <a:ext cx="1341996" cy="1018801"/>
          </a:xfrm>
          <a:prstGeom prst="rect">
            <a:avLst/>
          </a:prstGeom>
          <a:noFill/>
          <a:ln>
            <a:noFill/>
          </a:ln>
        </p:spPr>
      </p:pic>
      <p:sp>
        <p:nvSpPr>
          <p:cNvPr id="143" name="Google Shape;143;g334773021e6_0_77"/>
          <p:cNvSpPr txBox="1"/>
          <p:nvPr/>
        </p:nvSpPr>
        <p:spPr>
          <a:xfrm>
            <a:off x="438663" y="307689"/>
            <a:ext cx="2055600" cy="800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b="1" i="0" lang="en" sz="23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OER</a:t>
            </a:r>
            <a:endParaRPr b="1" i="0" sz="23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lang="en" sz="17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ZÁKLAD</a:t>
            </a:r>
            <a:endParaRPr b="0" i="0" sz="17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144" name="Google Shape;144;g334773021e6_0_77"/>
          <p:cNvCxnSpPr/>
          <p:nvPr/>
        </p:nvCxnSpPr>
        <p:spPr>
          <a:xfrm>
            <a:off x="-500" y="3498175"/>
            <a:ext cx="7635300" cy="540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145" name="Google Shape;145;g334773021e6_0_77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24382" y="3615631"/>
            <a:ext cx="885382" cy="309784"/>
          </a:xfrm>
          <a:prstGeom prst="rect">
            <a:avLst/>
          </a:prstGeom>
          <a:noFill/>
          <a:ln>
            <a:noFill/>
          </a:ln>
        </p:spPr>
      </p:pic>
      <p:sp>
        <p:nvSpPr>
          <p:cNvPr id="146" name="Google Shape;146;g334773021e6_0_77"/>
          <p:cNvSpPr txBox="1"/>
          <p:nvPr/>
        </p:nvSpPr>
        <p:spPr>
          <a:xfrm>
            <a:off x="1907850" y="2943750"/>
            <a:ext cx="6810600" cy="319500"/>
          </a:xfrm>
          <a:prstGeom prst="rect">
            <a:avLst/>
          </a:prstGeom>
          <a:noFill/>
          <a:ln>
            <a:noFill/>
          </a:ln>
        </p:spPr>
        <p:txBody>
          <a:bodyPr anchorCtr="0" anchor="t" bIns="74375" lIns="74375" spcFirstLastPara="1" rIns="74375" wrap="square" tIns="7437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lang="en" sz="1100">
                <a:solidFill>
                  <a:srgbClr val="45BEDF"/>
                </a:solidFill>
                <a:latin typeface="Open Sans"/>
                <a:ea typeface="Open Sans"/>
                <a:cs typeface="Open Sans"/>
                <a:sym typeface="Open Sans"/>
              </a:rPr>
              <a:t>Z UNESCO Doporučení k otevřeným vzdělávacím zdrojům</a:t>
            </a:r>
            <a:endParaRPr b="1" sz="1100">
              <a:solidFill>
                <a:srgbClr val="45BED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47" name="Google Shape;147;g334773021e6_0_77"/>
          <p:cNvSpPr txBox="1"/>
          <p:nvPr/>
        </p:nvSpPr>
        <p:spPr>
          <a:xfrm>
            <a:off x="1908000" y="3099850"/>
            <a:ext cx="2752200" cy="334800"/>
          </a:xfrm>
          <a:prstGeom prst="rect">
            <a:avLst/>
          </a:prstGeom>
          <a:noFill/>
          <a:ln>
            <a:noFill/>
          </a:ln>
        </p:spPr>
        <p:txBody>
          <a:bodyPr anchorCtr="0" anchor="t" bIns="74375" lIns="74375" spcFirstLastPara="1" rIns="74375" wrap="square" tIns="7437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en" sz="1200" u="sng" cap="none" strike="noStrike">
                <a:solidFill>
                  <a:schemeClr val="hlink"/>
                </a:solidFill>
                <a:latin typeface="Open Sans"/>
                <a:ea typeface="Open Sans"/>
                <a:cs typeface="Open Sans"/>
                <a:sym typeface="Open Sans"/>
                <a:hlinkClick r:id="rId5"/>
              </a:rPr>
              <a:t>https://tinyurl.com/openedrec</a:t>
            </a:r>
            <a:r>
              <a:rPr b="0" i="0" lang="en" sz="1200" u="none" cap="none" strike="noStrike">
                <a:solidFill>
                  <a:srgbClr val="45BEDF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 b="0" i="0" sz="1500" u="none" cap="none" strike="noStrik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